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0" r:id="rId4"/>
    <p:sldId id="273" r:id="rId5"/>
    <p:sldId id="281" r:id="rId6"/>
    <p:sldId id="284" r:id="rId7"/>
    <p:sldId id="283" r:id="rId8"/>
    <p:sldId id="282" r:id="rId9"/>
    <p:sldId id="28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55" d="100"/>
          <a:sy n="55" d="100"/>
        </p:scale>
        <p:origin x="43" y="7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cd.nih.gov/health/cochlear-implants" TargetMode="External"/><Relationship Id="rId2" Type="http://schemas.openxmlformats.org/officeDocument/2006/relationships/hyperlink" Target="https://www.heart.org/HEARTORG/Conditions/Arrhythmia/PreventionTreatmentofArrhythmia/Implantable-Cardioverter-Defibrillator-ICD_UCM_448478_Article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Blgho73agA" TargetMode="External"/><Relationship Id="rId5" Type="http://schemas.openxmlformats.org/officeDocument/2006/relationships/hyperlink" Target="https://www.fda.gov/MedicalDevices/Safety/AlertsandNotices/ucm573669.html" TargetMode="External"/><Relationship Id="rId4" Type="http://schemas.openxmlformats.org/officeDocument/2006/relationships/hyperlink" Target="https://www.ncbi.nlm.nih.gov/pmc/articles/PMC323256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com/itm/Medtronic-Elite-II-DDDR-Model-7086-NOT-FOR-HUMAN-USE-SALESMAN-SAMPLE-PACEMAKER/222937922821?hash=item33e822bd05:g:9lcAAOSwVWpa2-ur" TargetMode="External"/><Relationship Id="rId2" Type="http://schemas.openxmlformats.org/officeDocument/2006/relationships/hyperlink" Target="https://www.ebay.com/itm/St-Jude-Medical-3510-Pacemaker-Programmer-with-Warranty/253402698911?hash=item3afffa549f:g:J7wAAOSwISRac2N-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uch.com/products/insulin-pumps/onetouch-ping-glucose-management-system#product-overview" TargetMode="External"/><Relationship Id="rId2" Type="http://schemas.openxmlformats.org/officeDocument/2006/relationships/hyperlink" Target="https://www.ebay.com/sch/i.html?_from=R40&amp;_trksid=p2380057.m570.l1311.R1.TR3.TRC0.A0.H0.Xonetouch+glu.TRS0&amp;_nkw=one+touch+glucose+meter&amp;_sacat=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Medical Device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Alyissa White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4757-C2CD-4EAC-B117-AD988ABF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FCA-552D-4ECB-81FE-7C5B076A0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https://www.heart.org/HEARTORG/Conditions/Arrhythmia/PreventionTreatmentofArrhythmia/Implantable-Cardioverter-Defibrillator-ICD_UCM_448478_Article.jsp</a:t>
            </a:r>
            <a:endParaRPr lang="en-US" dirty="0"/>
          </a:p>
          <a:p>
            <a:r>
              <a:rPr lang="en-US" dirty="0">
                <a:hlinkClick r:id="rId3"/>
              </a:rPr>
              <a:t>https://www.nidcd.nih.gov/health/cochlear-implants</a:t>
            </a:r>
            <a:endParaRPr lang="en-US" dirty="0"/>
          </a:p>
          <a:p>
            <a:r>
              <a:rPr lang="en-US" dirty="0">
                <a:hlinkClick r:id="rId4"/>
              </a:rPr>
              <a:t>https://www.ncbi.nlm.nih.gov/pmc/articles/PMC3232561/</a:t>
            </a:r>
            <a:endParaRPr lang="en-US" dirty="0"/>
          </a:p>
          <a:p>
            <a:r>
              <a:rPr lang="en-US" dirty="0">
                <a:hlinkClick r:id="rId5"/>
              </a:rPr>
              <a:t>https://www.fda.gov/MedicalDevices/Safety/AlertsandNotices/ucm573669.html</a:t>
            </a:r>
            <a:endParaRPr lang="en-US" dirty="0"/>
          </a:p>
          <a:p>
            <a:r>
              <a:rPr lang="en-US" dirty="0">
                <a:hlinkClick r:id="rId6"/>
              </a:rPr>
              <a:t>https://www.youtube.com/watch?v=rBlgho73agA</a:t>
            </a:r>
            <a:endParaRPr lang="en-US" dirty="0"/>
          </a:p>
          <a:p>
            <a:r>
              <a:rPr lang="en-US" dirty="0"/>
              <a:t>http://blog.whitescope.io/2017/05/understanding-pacemaker-systems.html</a:t>
            </a:r>
          </a:p>
        </p:txBody>
      </p:sp>
    </p:spTree>
    <p:extLst>
      <p:ext uri="{BB962C8B-B14F-4D97-AF65-F5344CB8AC3E}">
        <p14:creationId xmlns:p14="http://schemas.microsoft.com/office/powerpoint/2010/main" val="42351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Up 7">
            <a:extLst>
              <a:ext uri="{FF2B5EF4-FFF2-40B4-BE49-F238E27FC236}">
                <a16:creationId xmlns:a16="http://schemas.microsoft.com/office/drawing/2014/main" id="{4F8ABCA4-6B33-4064-A2E5-B522029F8BD5}"/>
              </a:ext>
            </a:extLst>
          </p:cNvPr>
          <p:cNvSpPr/>
          <p:nvPr/>
        </p:nvSpPr>
        <p:spPr>
          <a:xfrm rot="5400000" flipH="1">
            <a:off x="5821533" y="-1751121"/>
            <a:ext cx="253011" cy="9232780"/>
          </a:xfrm>
          <a:prstGeom prst="upArrow">
            <a:avLst>
              <a:gd name="adj1" fmla="val 50000"/>
              <a:gd name="adj2" fmla="val 242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AE1E03A-2ADE-4D85-AD25-8245FF25A251}"/>
              </a:ext>
            </a:extLst>
          </p:cNvPr>
          <p:cNvSpPr/>
          <p:nvPr/>
        </p:nvSpPr>
        <p:spPr>
          <a:xfrm rot="10800000" flipH="1">
            <a:off x="1602567" y="2926378"/>
            <a:ext cx="147665" cy="1341119"/>
          </a:xfrm>
          <a:prstGeom prst="upArrow">
            <a:avLst>
              <a:gd name="adj1" fmla="val 50000"/>
              <a:gd name="adj2" fmla="val 242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DF19F91-D572-4A2E-B1D8-CF01AD885C5A}"/>
              </a:ext>
            </a:extLst>
          </p:cNvPr>
          <p:cNvSpPr/>
          <p:nvPr/>
        </p:nvSpPr>
        <p:spPr>
          <a:xfrm rot="10800000" flipH="1">
            <a:off x="5180933" y="2926378"/>
            <a:ext cx="147665" cy="1341119"/>
          </a:xfrm>
          <a:prstGeom prst="upArrow">
            <a:avLst>
              <a:gd name="adj1" fmla="val 50000"/>
              <a:gd name="adj2" fmla="val 242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75191F5F-B76B-4156-99A9-6BF621FC0F5F}"/>
              </a:ext>
            </a:extLst>
          </p:cNvPr>
          <p:cNvSpPr/>
          <p:nvPr/>
        </p:nvSpPr>
        <p:spPr>
          <a:xfrm rot="10800000" flipH="1" flipV="1">
            <a:off x="3795499" y="1463041"/>
            <a:ext cx="147665" cy="1341119"/>
          </a:xfrm>
          <a:prstGeom prst="upArrow">
            <a:avLst>
              <a:gd name="adj1" fmla="val 50000"/>
              <a:gd name="adj2" fmla="val 242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073E889C-DE8F-46C6-A550-19EF3EA55D76}"/>
              </a:ext>
            </a:extLst>
          </p:cNvPr>
          <p:cNvSpPr/>
          <p:nvPr/>
        </p:nvSpPr>
        <p:spPr>
          <a:xfrm rot="10800000" flipH="1" flipV="1">
            <a:off x="6407014" y="1539391"/>
            <a:ext cx="147665" cy="1341119"/>
          </a:xfrm>
          <a:prstGeom prst="upArrow">
            <a:avLst>
              <a:gd name="adj1" fmla="val 50000"/>
              <a:gd name="adj2" fmla="val 242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C23E66B2-E84E-4EB6-BAA7-3FD7A9141E8D}"/>
              </a:ext>
            </a:extLst>
          </p:cNvPr>
          <p:cNvSpPr/>
          <p:nvPr/>
        </p:nvSpPr>
        <p:spPr>
          <a:xfrm rot="10800000" flipH="1">
            <a:off x="8735623" y="2814149"/>
            <a:ext cx="147665" cy="1341119"/>
          </a:xfrm>
          <a:prstGeom prst="upArrow">
            <a:avLst>
              <a:gd name="adj1" fmla="val 50000"/>
              <a:gd name="adj2" fmla="val 242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DA28168-B6B2-4085-B7C3-F8E62B6E48FB}"/>
              </a:ext>
            </a:extLst>
          </p:cNvPr>
          <p:cNvSpPr/>
          <p:nvPr/>
        </p:nvSpPr>
        <p:spPr>
          <a:xfrm rot="7088890">
            <a:off x="7589520" y="1539391"/>
            <a:ext cx="1429009" cy="9599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F43055-3151-49D4-B9D9-17AA5C1B19F9}"/>
              </a:ext>
            </a:extLst>
          </p:cNvPr>
          <p:cNvSpPr txBox="1"/>
          <p:nvPr/>
        </p:nvSpPr>
        <p:spPr>
          <a:xfrm>
            <a:off x="986370" y="4267497"/>
            <a:ext cx="138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First </a:t>
            </a:r>
            <a:br>
              <a:rPr lang="en-US" sz="2000" dirty="0"/>
            </a:br>
            <a:r>
              <a:rPr lang="en-US" sz="2000" dirty="0"/>
              <a:t>Pacemaker</a:t>
            </a:r>
          </a:p>
          <a:p>
            <a:r>
              <a:rPr lang="en-US" sz="2000" dirty="0"/>
              <a:t>1928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FCF36-B01E-49A0-AB97-FAA92029C008}"/>
              </a:ext>
            </a:extLst>
          </p:cNvPr>
          <p:cNvSpPr txBox="1"/>
          <p:nvPr/>
        </p:nvSpPr>
        <p:spPr>
          <a:xfrm>
            <a:off x="3112425" y="573441"/>
            <a:ext cx="1656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First Internal</a:t>
            </a:r>
            <a:br>
              <a:rPr lang="en-US" sz="2000" dirty="0"/>
            </a:br>
            <a:r>
              <a:rPr lang="en-US" sz="2000" dirty="0"/>
              <a:t>Pacemaker </a:t>
            </a:r>
          </a:p>
          <a:p>
            <a:r>
              <a:rPr lang="en-US" sz="2000" dirty="0"/>
              <a:t>1960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671A8-FF65-4AE6-97A4-85BF1B03F08D}"/>
              </a:ext>
            </a:extLst>
          </p:cNvPr>
          <p:cNvSpPr txBox="1"/>
          <p:nvPr/>
        </p:nvSpPr>
        <p:spPr>
          <a:xfrm>
            <a:off x="4426525" y="4275430"/>
            <a:ext cx="17123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First Cochlear</a:t>
            </a:r>
            <a:br>
              <a:rPr lang="en-US" sz="2000" dirty="0"/>
            </a:br>
            <a:r>
              <a:rPr lang="en-US" sz="2000" dirty="0"/>
              <a:t>Implant </a:t>
            </a:r>
          </a:p>
          <a:p>
            <a:r>
              <a:rPr lang="en-US" sz="2000" dirty="0"/>
              <a:t>1978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9E57BA-58F4-4450-B2EA-20B439FB741C}"/>
              </a:ext>
            </a:extLst>
          </p:cNvPr>
          <p:cNvSpPr txBox="1"/>
          <p:nvPr/>
        </p:nvSpPr>
        <p:spPr>
          <a:xfrm>
            <a:off x="5757962" y="573441"/>
            <a:ext cx="1738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FDA approved</a:t>
            </a:r>
            <a:br>
              <a:rPr lang="en-US" sz="2000" dirty="0"/>
            </a:br>
            <a:r>
              <a:rPr lang="en-US" sz="2000" dirty="0"/>
              <a:t>ICD</a:t>
            </a:r>
          </a:p>
          <a:p>
            <a:r>
              <a:rPr lang="en-US" sz="2000" dirty="0"/>
              <a:t>1985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F44C3-527C-4D85-BA28-F4B84C44A984}"/>
              </a:ext>
            </a:extLst>
          </p:cNvPr>
          <p:cNvSpPr txBox="1"/>
          <p:nvPr/>
        </p:nvSpPr>
        <p:spPr>
          <a:xfrm>
            <a:off x="7940082" y="4275430"/>
            <a:ext cx="1977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Wireless Blood</a:t>
            </a:r>
            <a:br>
              <a:rPr lang="en-US" sz="2000" dirty="0"/>
            </a:br>
            <a:r>
              <a:rPr lang="en-US" sz="2000" dirty="0"/>
              <a:t>Glucose Monitor</a:t>
            </a:r>
          </a:p>
          <a:p>
            <a:r>
              <a:rPr lang="en-US" sz="2000" dirty="0"/>
              <a:t>2006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3554C9-9553-4102-BCFB-456C69E9D1C2}"/>
              </a:ext>
            </a:extLst>
          </p:cNvPr>
          <p:cNvSpPr txBox="1"/>
          <p:nvPr/>
        </p:nvSpPr>
        <p:spPr>
          <a:xfrm>
            <a:off x="8595360" y="106680"/>
            <a:ext cx="1787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Medical devices </a:t>
            </a:r>
          </a:p>
          <a:p>
            <a:r>
              <a:rPr lang="en-US" dirty="0"/>
              <a:t>get networking </a:t>
            </a:r>
          </a:p>
          <a:p>
            <a:r>
              <a:rPr lang="en-US" dirty="0"/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11524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arly pacemakers">
            <a:extLst>
              <a:ext uri="{FF2B5EF4-FFF2-40B4-BE49-F238E27FC236}">
                <a16:creationId xmlns:a16="http://schemas.microsoft.com/office/drawing/2014/main" id="{ABB7A6DE-6AF3-4EE8-A8D8-9AE23BBF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2720" cy="68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5812C5-C453-42F3-8839-A40FEE9A5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0" y="0"/>
            <a:ext cx="5403273" cy="3962400"/>
          </a:xfrm>
          <a:prstGeom prst="rect">
            <a:avLst/>
          </a:prstGeom>
        </p:spPr>
      </p:pic>
      <p:pic>
        <p:nvPicPr>
          <p:cNvPr id="1030" name="Picture 6" descr="Image result for early pacemakers">
            <a:extLst>
              <a:ext uri="{FF2B5EF4-FFF2-40B4-BE49-F238E27FC236}">
                <a16:creationId xmlns:a16="http://schemas.microsoft.com/office/drawing/2014/main" id="{F0213912-CF19-4AC4-BA58-74E15DA38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93" y="11190"/>
            <a:ext cx="4053580" cy="38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sea1-1.xx.fbcdn.net/v/t1.15752-9/31131416_2177163345633407_504107497011806208_n.png?_nc_cat=0&amp;oh=d6574c8f8b9c6c0051cafca7f0ea4100&amp;oe=5B62A913">
            <a:extLst>
              <a:ext uri="{FF2B5EF4-FFF2-40B4-BE49-F238E27FC236}">
                <a16:creationId xmlns:a16="http://schemas.microsoft.com/office/drawing/2014/main" id="{742D1743-E0EB-4AE2-B903-F0012370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3825240"/>
            <a:ext cx="9823912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vulnerability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6BBDD-A830-41B7-83C9-70837EEB6FAD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Aug 2017 FDA approved software update affecting 465k pacemakers</a:t>
            </a:r>
          </a:p>
          <a:p>
            <a:r>
              <a:rPr lang="en-US" dirty="0"/>
              <a:t>Anyone could have been accessed through readily available equipment</a:t>
            </a:r>
          </a:p>
          <a:p>
            <a:r>
              <a:rPr lang="en-US" dirty="0"/>
              <a:t>There was no authentication to get into the device</a:t>
            </a:r>
          </a:p>
          <a:p>
            <a:r>
              <a:rPr lang="en-US" dirty="0"/>
              <a:t>Side Affect</a:t>
            </a:r>
            <a:br>
              <a:rPr lang="en-US" dirty="0"/>
            </a:br>
            <a:r>
              <a:rPr lang="en-US" dirty="0"/>
              <a:t>	- Rapid Battery Depletion</a:t>
            </a:r>
            <a:br>
              <a:rPr lang="en-US" dirty="0"/>
            </a:br>
            <a:r>
              <a:rPr lang="en-US" dirty="0"/>
              <a:t>	- Intentional Arrhythmia </a:t>
            </a: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A5AD-2716-4F78-BAEB-B269CF17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5129-65A6-46FD-926D-072195722291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2017 Released article</a:t>
            </a:r>
          </a:p>
          <a:p>
            <a:r>
              <a:rPr lang="en-US" dirty="0"/>
              <a:t>8,000 known vulnerabilities</a:t>
            </a:r>
          </a:p>
          <a:p>
            <a:r>
              <a:rPr lang="en-US" dirty="0"/>
              <a:t>Necessary equipment available via auction</a:t>
            </a:r>
          </a:p>
        </p:txBody>
      </p:sp>
      <p:pic>
        <p:nvPicPr>
          <p:cNvPr id="2050" name="Picture 2" descr="https://4.bp.blogspot.com/-Uj4zH45Gq-k/WSRjALt_b5I/AAAAAAAALPU/FzJewuaoPJMO-ric_tM0huTqp1hwyNbvgCLcB/s640/vulns.PNG">
            <a:extLst>
              <a:ext uri="{FF2B5EF4-FFF2-40B4-BE49-F238E27FC236}">
                <a16:creationId xmlns:a16="http://schemas.microsoft.com/office/drawing/2014/main" id="{BB4AE12D-E29F-4E79-BD38-420F24B2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69565"/>
            <a:ext cx="10342418" cy="26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1BAF8-53BA-4B44-9A8A-7BC47612FE9A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Programmer: </a:t>
            </a:r>
            <a:r>
              <a:rPr lang="en-US" dirty="0">
                <a:hlinkClick r:id="rId2"/>
              </a:rPr>
              <a:t>https://www.ebay.com/itm/St-Jude-Medical-3510-Pacemaker-Programmer-with-Warranty/253402698911?hash=item3afffa549f:g:J7wAAOSwISRac2N-</a:t>
            </a:r>
            <a:endParaRPr lang="en-US" dirty="0"/>
          </a:p>
          <a:p>
            <a:pPr lvl="1"/>
            <a:r>
              <a:rPr lang="en-US" dirty="0"/>
              <a:t>Cheap one: https://www.ebay.com/itm/St-Jude-Medical-3510-Programer/183036895332?hash=item2a9dd96064:g:OR4AAOSwUg9aaleV</a:t>
            </a:r>
          </a:p>
          <a:p>
            <a:r>
              <a:rPr lang="en-US" dirty="0"/>
              <a:t>Rapid Programmer: https://www.ebay.com/itm/ST-JUDE-MEDICAL-Model-3851-Rapid-Programer-3805-Pads-Bundle-Set-New-Used/222939720892?hash=item33e83e2cbc:g:oB0AAOSwealaZTnl</a:t>
            </a:r>
          </a:p>
          <a:p>
            <a:r>
              <a:rPr lang="en-US" dirty="0"/>
              <a:t>Pace Maker: </a:t>
            </a:r>
            <a:r>
              <a:rPr lang="en-US" dirty="0">
                <a:hlinkClick r:id="rId3"/>
              </a:rPr>
              <a:t>https://www.ebay.com/itm/Medtronic-Elite-II-DDDR-Model-7086-NOT-FOR-HUMAN-USE-SALESMAN-SAMPLE-PACEMAKER/222937922821?hash=item33e822bd05:g:9lcAAOSwVWpa2-ur</a:t>
            </a:r>
            <a:endParaRPr lang="en-US" dirty="0"/>
          </a:p>
          <a:p>
            <a:r>
              <a:rPr lang="en-US" dirty="0"/>
              <a:t>How to use: https://www.youtube.com/results?search_query=how+to+program+ensurity+pacemaker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7FD047-F2AB-43AD-AE18-D4141EFE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/>
          <a:lstStyle/>
          <a:p>
            <a:r>
              <a:rPr lang="en-US" dirty="0"/>
              <a:t>Lets go shopping…</a:t>
            </a:r>
          </a:p>
        </p:txBody>
      </p:sp>
    </p:spTree>
    <p:extLst>
      <p:ext uri="{BB962C8B-B14F-4D97-AF65-F5344CB8AC3E}">
        <p14:creationId xmlns:p14="http://schemas.microsoft.com/office/powerpoint/2010/main" val="29107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A663-0E4E-4849-BA16-B88A90A5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Pump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B5DC-E8FD-4537-A51C-848C854B15D4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114K with OneTouch pump in United States</a:t>
            </a:r>
          </a:p>
          <a:p>
            <a:r>
              <a:rPr lang="en-US" dirty="0"/>
              <a:t>Radio Frequency Vulnerability</a:t>
            </a:r>
          </a:p>
          <a:p>
            <a:r>
              <a:rPr lang="en-US" dirty="0"/>
              <a:t>Pump uses packets for commands</a:t>
            </a:r>
          </a:p>
          <a:p>
            <a:pPr lvl="1"/>
            <a:r>
              <a:rPr lang="en-US" dirty="0"/>
              <a:t>No authentication</a:t>
            </a:r>
          </a:p>
          <a:p>
            <a:r>
              <a:rPr lang="en-US" dirty="0"/>
              <a:t>Operates on 14 frequencies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FB9F-104D-4A47-8FE6-C3B5CF22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https://www.youtube.com/watch?v=NdMl1xcQsPs</a:t>
            </a:r>
          </a:p>
        </p:txBody>
      </p:sp>
    </p:spTree>
    <p:extLst>
      <p:ext uri="{BB962C8B-B14F-4D97-AF65-F5344CB8AC3E}">
        <p14:creationId xmlns:p14="http://schemas.microsoft.com/office/powerpoint/2010/main" val="10531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CB95-4B62-4E1F-BF4B-B95DF7B8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Shopping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3A269-3A6D-4263-8DF2-188466F5D0AF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Monitors: </a:t>
            </a:r>
            <a:r>
              <a:rPr lang="en-US" dirty="0">
                <a:hlinkClick r:id="rId2"/>
              </a:rPr>
              <a:t>https://www.ebay.com/sch/i.html?_from=R40&amp;_trksid=p2380057.m570.l1311.R1.TR3.TRC0.A0.H0.Xonetouch+glu.TRS0&amp;_nkw=one+touch+glucose+meter&amp;_sacat=0</a:t>
            </a:r>
            <a:endParaRPr lang="en-US" dirty="0"/>
          </a:p>
          <a:p>
            <a:r>
              <a:rPr lang="en-US" dirty="0"/>
              <a:t>Remote Access Device:  </a:t>
            </a:r>
            <a:br>
              <a:rPr lang="en-US" dirty="0"/>
            </a:br>
            <a:r>
              <a:rPr lang="en-US" dirty="0">
                <a:hlinkClick r:id="rId3"/>
              </a:rPr>
              <a:t>https://www.onetouch.com/products/insulin-pumps/onetouch-ping-glucose-management-system#product-overview</a:t>
            </a:r>
            <a:endParaRPr lang="en-US" dirty="0"/>
          </a:p>
          <a:p>
            <a:r>
              <a:rPr lang="en-US" dirty="0"/>
              <a:t>Radio Transmitter:</a:t>
            </a:r>
            <a:br>
              <a:rPr lang="en-US" dirty="0"/>
            </a:br>
            <a:r>
              <a:rPr lang="en-US" dirty="0"/>
              <a:t>https://www.adafruit.com/product/3583</a:t>
            </a:r>
          </a:p>
        </p:txBody>
      </p:sp>
    </p:spTree>
    <p:extLst>
      <p:ext uri="{BB962C8B-B14F-4D97-AF65-F5344CB8AC3E}">
        <p14:creationId xmlns:p14="http://schemas.microsoft.com/office/powerpoint/2010/main" val="3437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690</TotalTime>
  <Words>389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Cambria</vt:lpstr>
      <vt:lpstr>Red Line Business 16x9</vt:lpstr>
      <vt:lpstr>Medical Device Security</vt:lpstr>
      <vt:lpstr>PowerPoint Presentation</vt:lpstr>
      <vt:lpstr>PowerPoint Presentation</vt:lpstr>
      <vt:lpstr>Pacemaker vulnerability </vt:lpstr>
      <vt:lpstr>Whitescope</vt:lpstr>
      <vt:lpstr>Lets go shopping…</vt:lpstr>
      <vt:lpstr>Insulin Pump Vulnerability</vt:lpstr>
      <vt:lpstr>https://www.youtube.com/watch?v=NdMl1xcQsPs</vt:lpstr>
      <vt:lpstr>More Shopping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Device Security</dc:title>
  <dc:creator>Alyissa</dc:creator>
  <cp:lastModifiedBy>Alyissa</cp:lastModifiedBy>
  <cp:revision>16</cp:revision>
  <dcterms:created xsi:type="dcterms:W3CDTF">2018-04-23T04:19:33Z</dcterms:created>
  <dcterms:modified xsi:type="dcterms:W3CDTF">2018-04-23T15:50:15Z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