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6" r:id="rId3"/>
    <p:sldId id="257" r:id="rId4"/>
    <p:sldId id="258" r:id="rId5"/>
    <p:sldId id="259" r:id="rId6"/>
    <p:sldId id="260" r:id="rId7"/>
    <p:sldId id="262" r:id="rId8"/>
    <p:sldId id="267" r:id="rId9"/>
    <p:sldId id="268" r:id="rId10"/>
    <p:sldId id="269" r:id="rId11"/>
    <p:sldId id="270" r:id="rId12"/>
    <p:sldId id="271" r:id="rId13"/>
    <p:sldId id="27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snapToObjects="1">
      <p:cViewPr varScale="1">
        <p:scale>
          <a:sx n="105" d="100"/>
          <a:sy n="105"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CBF3-3256-4E7F-A4D7-93A8FDF1B5F4}" type="datetimeFigureOut">
              <a:rPr lang="en-US" smtClean="0"/>
              <a:t>11/11/21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A8835-E43A-4EB2-AFC2-8A5DCB59EE3E}" type="slidenum">
              <a:rPr lang="en-US" smtClean="0"/>
              <a:t>‹#›</a:t>
            </a:fld>
            <a:endParaRPr lang="en-US"/>
          </a:p>
        </p:txBody>
      </p:sp>
    </p:spTree>
    <p:extLst>
      <p:ext uri="{BB962C8B-B14F-4D97-AF65-F5344CB8AC3E}">
        <p14:creationId xmlns:p14="http://schemas.microsoft.com/office/powerpoint/2010/main" val="136915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A8835-E43A-4EB2-AFC2-8A5DCB59EE3E}" type="slidenum">
              <a:rPr lang="en-US" smtClean="0"/>
              <a:t>8</a:t>
            </a:fld>
            <a:endParaRPr lang="en-US"/>
          </a:p>
        </p:txBody>
      </p:sp>
    </p:spTree>
    <p:extLst>
      <p:ext uri="{BB962C8B-B14F-4D97-AF65-F5344CB8AC3E}">
        <p14:creationId xmlns:p14="http://schemas.microsoft.com/office/powerpoint/2010/main" val="165292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87BB-FF91-054A-B0F3-786A698FBF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678C23-98DE-2244-9AA6-6FA7B1A5C9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02125-5AEA-384E-8548-BB0DFA4FF345}"/>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5" name="Footer Placeholder 4">
            <a:extLst>
              <a:ext uri="{FF2B5EF4-FFF2-40B4-BE49-F238E27FC236}">
                <a16:creationId xmlns:a16="http://schemas.microsoft.com/office/drawing/2014/main" id="{E50A563B-A105-E44F-AD35-DDDD3B6CE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1695-245C-3043-AADE-ED97B4B2CE98}"/>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291260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29BC-2EE2-A349-AC54-C58CA8042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330BBC-BEBB-4D40-AA6F-DD283CF9A4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F3B78-3E0A-2146-8747-BB8751B67FC3}"/>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5" name="Footer Placeholder 4">
            <a:extLst>
              <a:ext uri="{FF2B5EF4-FFF2-40B4-BE49-F238E27FC236}">
                <a16:creationId xmlns:a16="http://schemas.microsoft.com/office/drawing/2014/main" id="{C96B4ED6-F182-1A43-B0EC-BBABFC238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27D9D-3B7F-F940-A0D3-7D125150867D}"/>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85157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4B785C-0D2F-CF41-AD76-792EE319FD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A66B52-3154-A64A-A60E-9C4FBA519E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051B2-B113-DC46-A730-B7E6CF61015A}"/>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5" name="Footer Placeholder 4">
            <a:extLst>
              <a:ext uri="{FF2B5EF4-FFF2-40B4-BE49-F238E27FC236}">
                <a16:creationId xmlns:a16="http://schemas.microsoft.com/office/drawing/2014/main" id="{C2ABB2FB-774B-D247-A1E0-AF23F9CAE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69DFD-3413-8647-8ED6-7E1BB7F40D88}"/>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308762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6C5-62AB-FD45-AB7B-41569FBD6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ED3D-8D92-BA48-A31B-2779C28870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F3A9D-7810-7843-8250-AAA5A437F8F0}"/>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5" name="Footer Placeholder 4">
            <a:extLst>
              <a:ext uri="{FF2B5EF4-FFF2-40B4-BE49-F238E27FC236}">
                <a16:creationId xmlns:a16="http://schemas.microsoft.com/office/drawing/2014/main" id="{F5FA73C1-3515-8C48-83AA-DBD05FFE0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F94E-BE5E-7D46-B975-54F3D28B2585}"/>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312079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60B0-49E9-6049-93F8-CDB124852A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8E5C45-DF85-5C43-8D48-11AA21380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38B6D2-C6A8-874C-97FB-C70CF16B7FF3}"/>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5" name="Footer Placeholder 4">
            <a:extLst>
              <a:ext uri="{FF2B5EF4-FFF2-40B4-BE49-F238E27FC236}">
                <a16:creationId xmlns:a16="http://schemas.microsoft.com/office/drawing/2014/main" id="{87346815-E7B0-4941-909E-81794A9E0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73C0F-4D51-F240-8E69-006B420743C5}"/>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295124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A562-4D02-554D-824F-4C504E193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88FA6-C8A0-6744-B848-A4FE2E1ED2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E1CA5-E178-C14D-917A-ABB3E901B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B9F5D4-2CAB-4342-BC19-005E1B79C43B}"/>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6" name="Footer Placeholder 5">
            <a:extLst>
              <a:ext uri="{FF2B5EF4-FFF2-40B4-BE49-F238E27FC236}">
                <a16:creationId xmlns:a16="http://schemas.microsoft.com/office/drawing/2014/main" id="{567EF612-1D74-D148-BB68-22249B7F0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5F08F-0F2E-D747-B6F5-314FD38DD94E}"/>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29929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73F8-FFF9-8C49-8562-B03777AFDC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61FEB0-8958-C74F-B6FC-29B8FB1A9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F19270-8D81-334F-8762-FCC891685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1611A3-5AFD-1B4F-83A4-CEB4E887FF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BC7B9E-825B-E94D-8BB6-3F98DC2752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7BFFDE-31B8-B648-B3F2-5BE0C19C3757}"/>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8" name="Footer Placeholder 7">
            <a:extLst>
              <a:ext uri="{FF2B5EF4-FFF2-40B4-BE49-F238E27FC236}">
                <a16:creationId xmlns:a16="http://schemas.microsoft.com/office/drawing/2014/main" id="{DF52A88C-8DB6-6649-ADCC-84A6C61118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BA14F2-DB1F-AB41-86E0-977DBD02E942}"/>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371928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BAF6-758A-E74F-91A1-813B0F4A0A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F373C7-6931-3141-A359-CEACEAE3F986}"/>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4" name="Footer Placeholder 3">
            <a:extLst>
              <a:ext uri="{FF2B5EF4-FFF2-40B4-BE49-F238E27FC236}">
                <a16:creationId xmlns:a16="http://schemas.microsoft.com/office/drawing/2014/main" id="{3A6042B5-8185-3B43-8966-DCBD62C997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E02C4C-44A4-804C-8626-98E7B9838F7D}"/>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132802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4E424-0EFC-DF4D-B0F1-ED81147FE62A}"/>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3" name="Footer Placeholder 2">
            <a:extLst>
              <a:ext uri="{FF2B5EF4-FFF2-40B4-BE49-F238E27FC236}">
                <a16:creationId xmlns:a16="http://schemas.microsoft.com/office/drawing/2014/main" id="{2BC42068-2198-624B-936D-5D4DD2B07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96D379-179B-5C44-B099-160008AAE53D}"/>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212337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AC0F-D287-A443-9E9A-4D08C95F4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3B18BF-A70D-514D-9595-09081EE76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68709-7288-DE4C-BD77-5C75C2424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AA0F0-0C2D-7B48-B63E-41E8DFB1D7DC}"/>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6" name="Footer Placeholder 5">
            <a:extLst>
              <a:ext uri="{FF2B5EF4-FFF2-40B4-BE49-F238E27FC236}">
                <a16:creationId xmlns:a16="http://schemas.microsoft.com/office/drawing/2014/main" id="{6F7ED0E2-435A-7845-AA71-B23C242B5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2B685-0A81-B342-B0A6-182793C4B4F6}"/>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9179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5FE45-FEA7-5447-ACF4-5EA5C1AB5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EF13B8-D486-B94C-8BE5-1CC258A249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CC0FD1-C4C4-DD49-961F-8ED33E284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4D8DF7-A756-B143-AF4E-73C4A63F013B}"/>
              </a:ext>
            </a:extLst>
          </p:cNvPr>
          <p:cNvSpPr>
            <a:spLocks noGrp="1"/>
          </p:cNvSpPr>
          <p:nvPr>
            <p:ph type="dt" sz="half" idx="10"/>
          </p:nvPr>
        </p:nvSpPr>
        <p:spPr/>
        <p:txBody>
          <a:bodyPr/>
          <a:lstStyle/>
          <a:p>
            <a:fld id="{12CEE618-70FB-C249-9409-B753FDCE33BA}" type="datetimeFigureOut">
              <a:rPr lang="en-US" smtClean="0"/>
              <a:t>11/11/21</a:t>
            </a:fld>
            <a:endParaRPr lang="en-US"/>
          </a:p>
        </p:txBody>
      </p:sp>
      <p:sp>
        <p:nvSpPr>
          <p:cNvPr id="6" name="Footer Placeholder 5">
            <a:extLst>
              <a:ext uri="{FF2B5EF4-FFF2-40B4-BE49-F238E27FC236}">
                <a16:creationId xmlns:a16="http://schemas.microsoft.com/office/drawing/2014/main" id="{136D7C30-5358-9349-938D-DA1D790E3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DD8BAA-3F2E-3D43-9954-AD7B6D8ED608}"/>
              </a:ext>
            </a:extLst>
          </p:cNvPr>
          <p:cNvSpPr>
            <a:spLocks noGrp="1"/>
          </p:cNvSpPr>
          <p:nvPr>
            <p:ph type="sldNum" sz="quarter" idx="12"/>
          </p:nvPr>
        </p:nvSpPr>
        <p:spPr/>
        <p:txBody>
          <a:bodyPr/>
          <a:lstStyle/>
          <a:p>
            <a:fld id="{66307FB5-3143-A343-98B6-C85030BF5157}" type="slidenum">
              <a:rPr lang="en-US" smtClean="0"/>
              <a:t>‹#›</a:t>
            </a:fld>
            <a:endParaRPr lang="en-US"/>
          </a:p>
        </p:txBody>
      </p:sp>
    </p:spTree>
    <p:extLst>
      <p:ext uri="{BB962C8B-B14F-4D97-AF65-F5344CB8AC3E}">
        <p14:creationId xmlns:p14="http://schemas.microsoft.com/office/powerpoint/2010/main" val="359452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40D45-9F09-434D-9BE0-27F294831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4DB011-017C-3C41-96D3-D7C896000E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C0B9C-91D7-6844-BA51-9650FA4505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EE618-70FB-C249-9409-B753FDCE33BA}" type="datetimeFigureOut">
              <a:rPr lang="en-US" smtClean="0"/>
              <a:t>11/11/21</a:t>
            </a:fld>
            <a:endParaRPr lang="en-US"/>
          </a:p>
        </p:txBody>
      </p:sp>
      <p:sp>
        <p:nvSpPr>
          <p:cNvPr id="5" name="Footer Placeholder 4">
            <a:extLst>
              <a:ext uri="{FF2B5EF4-FFF2-40B4-BE49-F238E27FC236}">
                <a16:creationId xmlns:a16="http://schemas.microsoft.com/office/drawing/2014/main" id="{21DA74E7-4A4D-A145-A875-B383303CF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29C838-B605-E740-8103-CE4F4072F6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07FB5-3143-A343-98B6-C85030BF5157}" type="slidenum">
              <a:rPr lang="en-US" smtClean="0"/>
              <a:t>‹#›</a:t>
            </a:fld>
            <a:endParaRPr lang="en-US"/>
          </a:p>
        </p:txBody>
      </p:sp>
    </p:spTree>
    <p:extLst>
      <p:ext uri="{BB962C8B-B14F-4D97-AF65-F5344CB8AC3E}">
        <p14:creationId xmlns:p14="http://schemas.microsoft.com/office/powerpoint/2010/main" val="404819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inbase.com/price/bitcoin" TargetMode="External"/><Relationship Id="rId7" Type="http://schemas.openxmlformats.org/officeDocument/2006/relationships/hyperlink" Target="https://www.aarp.org/money/scams-fraud/info-2019/gift-card.html" TargetMode="External"/><Relationship Id="rId2" Type="http://schemas.openxmlformats.org/officeDocument/2006/relationships/hyperlink" Target="https://www.amazon.in/Gold-Bitcoin-Commemorative-Plated-Copper/dp/B00J2B0KEO" TargetMode="External"/><Relationship Id="rId1" Type="http://schemas.openxmlformats.org/officeDocument/2006/relationships/slideLayout" Target="../slideLayouts/slideLayout7.xml"/><Relationship Id="rId6" Type="http://schemas.openxmlformats.org/officeDocument/2006/relationships/hyperlink" Target="https://twitter.com/bradfitz/status/885288352244576256" TargetMode="External"/><Relationship Id="rId5" Type="http://schemas.openxmlformats.org/officeDocument/2006/relationships/hyperlink" Target="https://www.wikihow.com/Check-an-Apple-Gift-Card-Balance" TargetMode="External"/><Relationship Id="rId4" Type="http://schemas.openxmlformats.org/officeDocument/2006/relationships/hyperlink" Target="https://apnews.com/article/technology-business-bitcoin-f6d7ba724bf156fd5d603661c99fd5c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2022-038F-364F-A0B6-2903A8A0FF47}"/>
              </a:ext>
            </a:extLst>
          </p:cNvPr>
          <p:cNvSpPr>
            <a:spLocks noGrp="1"/>
          </p:cNvSpPr>
          <p:nvPr>
            <p:ph type="ctrTitle"/>
          </p:nvPr>
        </p:nvSpPr>
        <p:spPr/>
        <p:txBody>
          <a:bodyPr/>
          <a:lstStyle/>
          <a:p>
            <a:r>
              <a:rPr lang="en-US" dirty="0"/>
              <a:t>Make Money</a:t>
            </a:r>
            <a:br>
              <a:rPr lang="en-US" dirty="0"/>
            </a:br>
            <a:r>
              <a:rPr lang="en-US" dirty="0"/>
              <a:t>Bitcoin is Just A Tool</a:t>
            </a:r>
          </a:p>
        </p:txBody>
      </p:sp>
      <p:sp>
        <p:nvSpPr>
          <p:cNvPr id="3" name="Subtitle 2">
            <a:extLst>
              <a:ext uri="{FF2B5EF4-FFF2-40B4-BE49-F238E27FC236}">
                <a16:creationId xmlns:a16="http://schemas.microsoft.com/office/drawing/2014/main" id="{B9E2C5CC-37AD-A447-8A4E-45FB08DB2B52}"/>
              </a:ext>
            </a:extLst>
          </p:cNvPr>
          <p:cNvSpPr>
            <a:spLocks noGrp="1"/>
          </p:cNvSpPr>
          <p:nvPr>
            <p:ph type="subTitle" idx="1"/>
          </p:nvPr>
        </p:nvSpPr>
        <p:spPr/>
        <p:txBody>
          <a:bodyPr/>
          <a:lstStyle/>
          <a:p>
            <a:r>
              <a:rPr lang="en-US" dirty="0"/>
              <a:t>Changrui Li</a:t>
            </a:r>
          </a:p>
        </p:txBody>
      </p:sp>
      <p:pic>
        <p:nvPicPr>
          <p:cNvPr id="8" name="Picture 7">
            <a:extLst>
              <a:ext uri="{FF2B5EF4-FFF2-40B4-BE49-F238E27FC236}">
                <a16:creationId xmlns:a16="http://schemas.microsoft.com/office/drawing/2014/main" id="{831EF3B6-F03D-487A-91C5-6E1DDC787B19}"/>
              </a:ext>
            </a:extLst>
          </p:cNvPr>
          <p:cNvPicPr>
            <a:picLocks noChangeAspect="1"/>
          </p:cNvPicPr>
          <p:nvPr/>
        </p:nvPicPr>
        <p:blipFill>
          <a:blip r:embed="rId2"/>
          <a:stretch>
            <a:fillRect/>
          </a:stretch>
        </p:blipFill>
        <p:spPr>
          <a:xfrm>
            <a:off x="1427646" y="3429000"/>
            <a:ext cx="3218262" cy="3007894"/>
          </a:xfrm>
          <a:prstGeom prst="rect">
            <a:avLst/>
          </a:prstGeom>
        </p:spPr>
      </p:pic>
      <p:pic>
        <p:nvPicPr>
          <p:cNvPr id="10" name="Picture 9">
            <a:extLst>
              <a:ext uri="{FF2B5EF4-FFF2-40B4-BE49-F238E27FC236}">
                <a16:creationId xmlns:a16="http://schemas.microsoft.com/office/drawing/2014/main" id="{694E7EEB-8680-4052-BE4D-744442D336C5}"/>
              </a:ext>
            </a:extLst>
          </p:cNvPr>
          <p:cNvPicPr>
            <a:picLocks noChangeAspect="1"/>
          </p:cNvPicPr>
          <p:nvPr/>
        </p:nvPicPr>
        <p:blipFill>
          <a:blip r:embed="rId3"/>
          <a:stretch>
            <a:fillRect/>
          </a:stretch>
        </p:blipFill>
        <p:spPr>
          <a:xfrm>
            <a:off x="7546094" y="3832650"/>
            <a:ext cx="3702877" cy="2200593"/>
          </a:xfrm>
          <a:prstGeom prst="rect">
            <a:avLst/>
          </a:prstGeom>
        </p:spPr>
      </p:pic>
    </p:spTree>
    <p:extLst>
      <p:ext uri="{BB962C8B-B14F-4D97-AF65-F5344CB8AC3E}">
        <p14:creationId xmlns:p14="http://schemas.microsoft.com/office/powerpoint/2010/main" val="338988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9925E-2992-4185-A45B-32B94FCF7EBE}"/>
              </a:ext>
            </a:extLst>
          </p:cNvPr>
          <p:cNvSpPr>
            <a:spLocks noGrp="1"/>
          </p:cNvSpPr>
          <p:nvPr>
            <p:ph idx="1"/>
          </p:nvPr>
        </p:nvSpPr>
        <p:spPr>
          <a:xfrm>
            <a:off x="838200" y="1253331"/>
            <a:ext cx="10515600" cy="4351338"/>
          </a:xfrm>
        </p:spPr>
        <p:txBody>
          <a:bodyPr/>
          <a:lstStyle/>
          <a:p>
            <a:r>
              <a:rPr lang="en-US" dirty="0"/>
              <a:t>At this point, you may find, the only information that is traceable is middle part’s Apple account and Apple gift card. </a:t>
            </a:r>
          </a:p>
          <a:p>
            <a:r>
              <a:rPr lang="en-US" b="1" dirty="0"/>
              <a:t>Information from buyer and seller are invisible</a:t>
            </a:r>
            <a:r>
              <a:rPr lang="en-US" dirty="0"/>
              <a:t>, because the payment and Apple gift card usage are not linked.</a:t>
            </a:r>
          </a:p>
          <a:p>
            <a:r>
              <a:rPr lang="en-US" dirty="0"/>
              <a:t>There is a little more happened after the transaction.</a:t>
            </a:r>
          </a:p>
        </p:txBody>
      </p:sp>
    </p:spTree>
    <p:extLst>
      <p:ext uri="{BB962C8B-B14F-4D97-AF65-F5344CB8AC3E}">
        <p14:creationId xmlns:p14="http://schemas.microsoft.com/office/powerpoint/2010/main" val="296129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C5BC0-2B6F-4239-A03E-85A68C92FE8E}"/>
              </a:ext>
            </a:extLst>
          </p:cNvPr>
          <p:cNvSpPr>
            <a:spLocks noGrp="1"/>
          </p:cNvSpPr>
          <p:nvPr>
            <p:ph idx="1"/>
          </p:nvPr>
        </p:nvSpPr>
        <p:spPr>
          <a:xfrm>
            <a:off x="838200" y="1253331"/>
            <a:ext cx="10515600" cy="4351338"/>
          </a:xfrm>
        </p:spPr>
        <p:txBody>
          <a:bodyPr/>
          <a:lstStyle/>
          <a:p>
            <a:r>
              <a:rPr lang="en-US" altLang="zh-CN" dirty="0"/>
              <a:t>One day, middle part’s account suddenly </a:t>
            </a:r>
            <a:r>
              <a:rPr lang="en-US" altLang="zh-CN" b="1" dirty="0"/>
              <a:t>banned</a:t>
            </a:r>
            <a:r>
              <a:rPr lang="en-US" altLang="zh-CN" dirty="0"/>
              <a:t>. Later, find out it is because the Apple gift card is recalled by the seller or pervious holder of it. </a:t>
            </a:r>
          </a:p>
          <a:p>
            <a:r>
              <a:rPr lang="en-US" dirty="0"/>
              <a:t>If the Apple account is middle part’s main account, it will be a big problem that the person will </a:t>
            </a:r>
            <a:r>
              <a:rPr lang="en-US" b="1" dirty="0"/>
              <a:t>lose benefit like using App Store </a:t>
            </a:r>
            <a:r>
              <a:rPr lang="en-US" dirty="0"/>
              <a:t>and can </a:t>
            </a:r>
            <a:r>
              <a:rPr lang="en-US" b="1" dirty="0"/>
              <a:t>no longer purchase and download any app</a:t>
            </a:r>
            <a:r>
              <a:rPr lang="en-US" dirty="0"/>
              <a:t> even the purchased from the platform.</a:t>
            </a:r>
          </a:p>
          <a:p>
            <a:r>
              <a:rPr lang="en-US" dirty="0"/>
              <a:t>In the whole process, seller earned bitcoin, buyer gain real money(fi</a:t>
            </a:r>
            <a:r>
              <a:rPr lang="en-US" altLang="zh-CN" dirty="0"/>
              <a:t>a</a:t>
            </a:r>
            <a:r>
              <a:rPr lang="en-US" dirty="0"/>
              <a:t>t currency), middle part earn a little but lose their account benefits.</a:t>
            </a:r>
          </a:p>
        </p:txBody>
      </p:sp>
    </p:spTree>
    <p:extLst>
      <p:ext uri="{BB962C8B-B14F-4D97-AF65-F5344CB8AC3E}">
        <p14:creationId xmlns:p14="http://schemas.microsoft.com/office/powerpoint/2010/main" val="164250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C5EA-6633-4B5F-8F4E-FEF11C2F0412}"/>
              </a:ext>
            </a:extLst>
          </p:cNvPr>
          <p:cNvSpPr>
            <a:spLocks noGrp="1"/>
          </p:cNvSpPr>
          <p:nvPr>
            <p:ph type="title"/>
          </p:nvPr>
        </p:nvSpPr>
        <p:spPr/>
        <p:txBody>
          <a:bodyPr/>
          <a:lstStyle/>
          <a:p>
            <a:r>
              <a:rPr lang="en-US" dirty="0"/>
              <a:t>Government doesn’t like bitcoin</a:t>
            </a:r>
          </a:p>
        </p:txBody>
      </p:sp>
      <p:sp>
        <p:nvSpPr>
          <p:cNvPr id="3" name="Content Placeholder 2">
            <a:extLst>
              <a:ext uri="{FF2B5EF4-FFF2-40B4-BE49-F238E27FC236}">
                <a16:creationId xmlns:a16="http://schemas.microsoft.com/office/drawing/2014/main" id="{4CCBD682-FAE6-4483-8CDC-760FA71B8923}"/>
              </a:ext>
            </a:extLst>
          </p:cNvPr>
          <p:cNvSpPr>
            <a:spLocks noGrp="1"/>
          </p:cNvSpPr>
          <p:nvPr>
            <p:ph idx="1"/>
          </p:nvPr>
        </p:nvSpPr>
        <p:spPr/>
        <p:txBody>
          <a:bodyPr>
            <a:normAutofit fontScale="92500" lnSpcReduction="10000"/>
          </a:bodyPr>
          <a:lstStyle/>
          <a:p>
            <a:r>
              <a:rPr lang="en-US" dirty="0"/>
              <a:t>Recently, Chinese government just say no to bitcoin, because it is not good for economy growth. Bitcoin doesn’t own a real value in it, not even like golds.</a:t>
            </a:r>
          </a:p>
          <a:p>
            <a:r>
              <a:rPr lang="en-US" dirty="0"/>
              <a:t>Also, it is </a:t>
            </a:r>
            <a:r>
              <a:rPr lang="en-US" b="1" dirty="0"/>
              <a:t>not controlled by government </a:t>
            </a:r>
            <a:r>
              <a:rPr lang="en-US" dirty="0"/>
              <a:t>that government can control it within </a:t>
            </a:r>
            <a:r>
              <a:rPr lang="en-US" b="1" dirty="0"/>
              <a:t>macro level</a:t>
            </a:r>
            <a:r>
              <a:rPr lang="en-US" dirty="0"/>
              <a:t>.</a:t>
            </a:r>
          </a:p>
          <a:p>
            <a:r>
              <a:rPr lang="en-US" dirty="0"/>
              <a:t>Bitcoin can be used by </a:t>
            </a:r>
            <a:r>
              <a:rPr lang="en-US" b="1" dirty="0"/>
              <a:t>criminals to transfer their wealth </a:t>
            </a:r>
            <a:r>
              <a:rPr lang="en-US" dirty="0"/>
              <a:t>like making business in dark.</a:t>
            </a:r>
          </a:p>
          <a:p>
            <a:r>
              <a:rPr lang="en-US" dirty="0"/>
              <a:t>Also, it can help people manage their investment to </a:t>
            </a:r>
            <a:r>
              <a:rPr lang="en-US" b="1" dirty="0"/>
              <a:t>circumvent capital controls</a:t>
            </a:r>
            <a:r>
              <a:rPr lang="en-US" dirty="0"/>
              <a:t>(prevent protection for rich people, good for people do </a:t>
            </a:r>
            <a:r>
              <a:rPr lang="en-US" b="1" dirty="0"/>
              <a:t>risk control </a:t>
            </a:r>
            <a:r>
              <a:rPr lang="en-US" dirty="0"/>
              <a:t>but not good for government control their money). Lockdown makes Wall Street no where to go, then go bitcoin which does not cost a lot.</a:t>
            </a:r>
          </a:p>
        </p:txBody>
      </p:sp>
    </p:spTree>
    <p:extLst>
      <p:ext uri="{BB962C8B-B14F-4D97-AF65-F5344CB8AC3E}">
        <p14:creationId xmlns:p14="http://schemas.microsoft.com/office/powerpoint/2010/main" val="120522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B239-7D6D-4818-8157-433B38D4BCD0}"/>
              </a:ext>
            </a:extLst>
          </p:cNvPr>
          <p:cNvSpPr>
            <a:spLocks noGrp="1"/>
          </p:cNvSpPr>
          <p:nvPr>
            <p:ph type="title"/>
          </p:nvPr>
        </p:nvSpPr>
        <p:spPr/>
        <p:txBody>
          <a:bodyPr/>
          <a:lstStyle/>
          <a:p>
            <a:pPr algn="ctr"/>
            <a:r>
              <a:rPr lang="en-US" dirty="0"/>
              <a:t>Question?</a:t>
            </a:r>
          </a:p>
        </p:txBody>
      </p:sp>
      <p:sp>
        <p:nvSpPr>
          <p:cNvPr id="3" name="Content Placeholder 2">
            <a:extLst>
              <a:ext uri="{FF2B5EF4-FFF2-40B4-BE49-F238E27FC236}">
                <a16:creationId xmlns:a16="http://schemas.microsoft.com/office/drawing/2014/main" id="{81AF4AA6-900A-4994-8572-99654A3FE3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5175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D876E-09E8-431A-B0A9-7E009597F268}"/>
              </a:ext>
            </a:extLst>
          </p:cNvPr>
          <p:cNvSpPr txBox="1"/>
          <p:nvPr/>
        </p:nvSpPr>
        <p:spPr>
          <a:xfrm>
            <a:off x="733926" y="2274838"/>
            <a:ext cx="11249527" cy="2308324"/>
          </a:xfrm>
          <a:prstGeom prst="rect">
            <a:avLst/>
          </a:prstGeom>
          <a:noFill/>
        </p:spPr>
        <p:txBody>
          <a:bodyPr wrap="square" rtlCol="0">
            <a:spAutoFit/>
          </a:bodyPr>
          <a:lstStyle/>
          <a:p>
            <a:r>
              <a:rPr lang="en-US" dirty="0"/>
              <a:t>Reference:</a:t>
            </a:r>
          </a:p>
          <a:p>
            <a:r>
              <a:rPr lang="en-US" dirty="0">
                <a:hlinkClick r:id="rId2"/>
              </a:rPr>
              <a:t>https://www.amazon.in/Gold-Bitcoin-Commemorative-Plated-Copper/dp/B00J2B0KEO</a:t>
            </a:r>
            <a:endParaRPr lang="en-US" dirty="0"/>
          </a:p>
          <a:p>
            <a:r>
              <a:rPr lang="en-US" dirty="0">
                <a:hlinkClick r:id="rId3"/>
              </a:rPr>
              <a:t>https://www.coinbase.com/price/bitcoin</a:t>
            </a:r>
            <a:endParaRPr lang="en-US" dirty="0"/>
          </a:p>
          <a:p>
            <a:r>
              <a:rPr lang="en-US" dirty="0">
                <a:hlinkClick r:id="rId4"/>
              </a:rPr>
              <a:t>https://apnews.com/article/technology-business-bitcoin-f6d7ba724bf156fd5d603661c99fd5c2</a:t>
            </a:r>
            <a:endParaRPr lang="en-US" dirty="0"/>
          </a:p>
          <a:p>
            <a:r>
              <a:rPr lang="en-US" dirty="0">
                <a:hlinkClick r:id="rId5"/>
              </a:rPr>
              <a:t>https://www.wikihow.com/Check-an-Apple-Gift-Card-Balance</a:t>
            </a:r>
            <a:endParaRPr lang="en-US" dirty="0"/>
          </a:p>
          <a:p>
            <a:r>
              <a:rPr lang="en-US" dirty="0">
                <a:hlinkClick r:id="rId6"/>
              </a:rPr>
              <a:t>https://twitter.com/bradfitz/status/885288352244576256</a:t>
            </a:r>
            <a:endParaRPr lang="en-US" dirty="0"/>
          </a:p>
          <a:p>
            <a:r>
              <a:rPr lang="en-US" dirty="0">
                <a:hlinkClick r:id="rId7"/>
              </a:rPr>
              <a:t>https://www.aarp.org/money/scams-fraud/info-2019/gift-card.html</a:t>
            </a:r>
            <a:endParaRPr lang="en-US" dirty="0"/>
          </a:p>
          <a:p>
            <a:endParaRPr lang="en-US" dirty="0"/>
          </a:p>
        </p:txBody>
      </p:sp>
    </p:spTree>
    <p:extLst>
      <p:ext uri="{BB962C8B-B14F-4D97-AF65-F5344CB8AC3E}">
        <p14:creationId xmlns:p14="http://schemas.microsoft.com/office/powerpoint/2010/main" val="139471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33BA-9CCC-4CA0-9FDD-16F0BA1DD01D}"/>
              </a:ext>
            </a:extLst>
          </p:cNvPr>
          <p:cNvSpPr>
            <a:spLocks noGrp="1"/>
          </p:cNvSpPr>
          <p:nvPr>
            <p:ph type="title"/>
          </p:nvPr>
        </p:nvSpPr>
        <p:spPr/>
        <p:txBody>
          <a:bodyPr/>
          <a:lstStyle/>
          <a:p>
            <a:r>
              <a:rPr lang="en-US" altLang="zh-CN" dirty="0"/>
              <a:t>Overview</a:t>
            </a:r>
            <a:endParaRPr lang="en-US" dirty="0"/>
          </a:p>
        </p:txBody>
      </p:sp>
      <p:sp>
        <p:nvSpPr>
          <p:cNvPr id="3" name="Content Placeholder 2">
            <a:extLst>
              <a:ext uri="{FF2B5EF4-FFF2-40B4-BE49-F238E27FC236}">
                <a16:creationId xmlns:a16="http://schemas.microsoft.com/office/drawing/2014/main" id="{5DCEBE5D-217B-48DA-A526-02CFAC51E40C}"/>
              </a:ext>
            </a:extLst>
          </p:cNvPr>
          <p:cNvSpPr>
            <a:spLocks noGrp="1"/>
          </p:cNvSpPr>
          <p:nvPr>
            <p:ph idx="1"/>
          </p:nvPr>
        </p:nvSpPr>
        <p:spPr/>
        <p:txBody>
          <a:bodyPr/>
          <a:lstStyle/>
          <a:p>
            <a:r>
              <a:rPr lang="en-US" dirty="0"/>
              <a:t>Black market, grey market, bitcoin</a:t>
            </a:r>
            <a:r>
              <a:rPr lang="en-US"/>
              <a:t>, “black card”, </a:t>
            </a:r>
            <a:r>
              <a:rPr lang="en-US" dirty="0"/>
              <a:t>Apple gift card</a:t>
            </a:r>
          </a:p>
          <a:p>
            <a:r>
              <a:rPr lang="en-US" dirty="0"/>
              <a:t>Process for making money using bitcoin with Apple gift card example</a:t>
            </a:r>
          </a:p>
          <a:p>
            <a:r>
              <a:rPr lang="en-US" dirty="0"/>
              <a:t>Government thinking of bitcoin</a:t>
            </a:r>
          </a:p>
        </p:txBody>
      </p:sp>
    </p:spTree>
    <p:extLst>
      <p:ext uri="{BB962C8B-B14F-4D97-AF65-F5344CB8AC3E}">
        <p14:creationId xmlns:p14="http://schemas.microsoft.com/office/powerpoint/2010/main" val="417360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E6C-9F1C-B64E-A146-557C3488FA8A}"/>
              </a:ext>
            </a:extLst>
          </p:cNvPr>
          <p:cNvSpPr>
            <a:spLocks noGrp="1"/>
          </p:cNvSpPr>
          <p:nvPr>
            <p:ph type="title"/>
          </p:nvPr>
        </p:nvSpPr>
        <p:spPr/>
        <p:txBody>
          <a:bodyPr/>
          <a:lstStyle/>
          <a:p>
            <a:r>
              <a:rPr lang="en-US" dirty="0"/>
              <a:t>Black Market</a:t>
            </a:r>
          </a:p>
        </p:txBody>
      </p:sp>
      <p:sp>
        <p:nvSpPr>
          <p:cNvPr id="3" name="Content Placeholder 2">
            <a:extLst>
              <a:ext uri="{FF2B5EF4-FFF2-40B4-BE49-F238E27FC236}">
                <a16:creationId xmlns:a16="http://schemas.microsoft.com/office/drawing/2014/main" id="{B777B3DD-5357-C94A-928B-F9984E951830}"/>
              </a:ext>
            </a:extLst>
          </p:cNvPr>
          <p:cNvSpPr>
            <a:spLocks noGrp="1"/>
          </p:cNvSpPr>
          <p:nvPr>
            <p:ph idx="1"/>
          </p:nvPr>
        </p:nvSpPr>
        <p:spPr/>
        <p:txBody>
          <a:bodyPr/>
          <a:lstStyle/>
          <a:p>
            <a:r>
              <a:rPr lang="en-US" dirty="0"/>
              <a:t>A black market is a transaction platform, whether </a:t>
            </a:r>
            <a:r>
              <a:rPr lang="en-US" b="1" dirty="0"/>
              <a:t>physical or virtual, where goods or services are exchanged illegally</a:t>
            </a:r>
            <a:r>
              <a:rPr lang="en-US" dirty="0"/>
              <a:t>. ... For example, while neither buying nor selling food is illegal, the transaction enters the black market when the good sold is illegal.</a:t>
            </a:r>
          </a:p>
          <a:p>
            <a:r>
              <a:rPr lang="en-US" dirty="0"/>
              <a:t>The people who has the needs of anonymous transaction will need the black market.</a:t>
            </a:r>
          </a:p>
        </p:txBody>
      </p:sp>
    </p:spTree>
    <p:extLst>
      <p:ext uri="{BB962C8B-B14F-4D97-AF65-F5344CB8AC3E}">
        <p14:creationId xmlns:p14="http://schemas.microsoft.com/office/powerpoint/2010/main" val="198939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0969-77B3-2B41-934F-DB482689BF28}"/>
              </a:ext>
            </a:extLst>
          </p:cNvPr>
          <p:cNvSpPr>
            <a:spLocks noGrp="1"/>
          </p:cNvSpPr>
          <p:nvPr>
            <p:ph type="title"/>
          </p:nvPr>
        </p:nvSpPr>
        <p:spPr/>
        <p:txBody>
          <a:bodyPr/>
          <a:lstStyle/>
          <a:p>
            <a:r>
              <a:rPr lang="en-US" dirty="0"/>
              <a:t>Grey Market</a:t>
            </a:r>
          </a:p>
        </p:txBody>
      </p:sp>
      <p:sp>
        <p:nvSpPr>
          <p:cNvPr id="3" name="Content Placeholder 2">
            <a:extLst>
              <a:ext uri="{FF2B5EF4-FFF2-40B4-BE49-F238E27FC236}">
                <a16:creationId xmlns:a16="http://schemas.microsoft.com/office/drawing/2014/main" id="{FC89F248-22B9-2D42-8561-D90411B7224C}"/>
              </a:ext>
            </a:extLst>
          </p:cNvPr>
          <p:cNvSpPr>
            <a:spLocks noGrp="1"/>
          </p:cNvSpPr>
          <p:nvPr>
            <p:ph idx="1"/>
          </p:nvPr>
        </p:nvSpPr>
        <p:spPr/>
        <p:txBody>
          <a:bodyPr/>
          <a:lstStyle/>
          <a:p>
            <a:r>
              <a:rPr lang="en-US" dirty="0"/>
              <a:t>A gray market is an unofficial market for financial securities. Gray (or “grey”) market trading generally occurs </a:t>
            </a:r>
            <a:r>
              <a:rPr lang="en-US" b="1" dirty="0"/>
              <a:t>when a stock that has been suspended from trades off the market</a:t>
            </a:r>
            <a:r>
              <a:rPr lang="en-US" dirty="0"/>
              <a:t>, or when new securities are bought and sold before official trading begins. ... The gray market is an unofficial one but is not illegal.</a:t>
            </a:r>
          </a:p>
          <a:p>
            <a:r>
              <a:rPr lang="en-US" dirty="0"/>
              <a:t>People that like to increase the sales of their products will like this grey market.</a:t>
            </a:r>
          </a:p>
        </p:txBody>
      </p:sp>
    </p:spTree>
    <p:extLst>
      <p:ext uri="{BB962C8B-B14F-4D97-AF65-F5344CB8AC3E}">
        <p14:creationId xmlns:p14="http://schemas.microsoft.com/office/powerpoint/2010/main" val="199045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C329-926E-AB40-AA3E-4FA702354C09}"/>
              </a:ext>
            </a:extLst>
          </p:cNvPr>
          <p:cNvSpPr>
            <a:spLocks noGrp="1"/>
          </p:cNvSpPr>
          <p:nvPr>
            <p:ph type="title"/>
          </p:nvPr>
        </p:nvSpPr>
        <p:spPr/>
        <p:txBody>
          <a:bodyPr/>
          <a:lstStyle/>
          <a:p>
            <a:r>
              <a:rPr lang="en-US" dirty="0"/>
              <a:t>Bitcoin</a:t>
            </a:r>
          </a:p>
        </p:txBody>
      </p:sp>
      <p:sp>
        <p:nvSpPr>
          <p:cNvPr id="3" name="Content Placeholder 2">
            <a:extLst>
              <a:ext uri="{FF2B5EF4-FFF2-40B4-BE49-F238E27FC236}">
                <a16:creationId xmlns:a16="http://schemas.microsoft.com/office/drawing/2014/main" id="{E808E3AA-7305-9A4D-ACE0-EABD5A25DF84}"/>
              </a:ext>
            </a:extLst>
          </p:cNvPr>
          <p:cNvSpPr>
            <a:spLocks noGrp="1"/>
          </p:cNvSpPr>
          <p:nvPr>
            <p:ph idx="1"/>
          </p:nvPr>
        </p:nvSpPr>
        <p:spPr/>
        <p:txBody>
          <a:bodyPr>
            <a:normAutofit/>
          </a:bodyPr>
          <a:lstStyle/>
          <a:p>
            <a:r>
              <a:rPr lang="en-US" dirty="0"/>
              <a:t>Bitcoin is a </a:t>
            </a:r>
            <a:r>
              <a:rPr lang="en-US" b="1" dirty="0"/>
              <a:t>decentralized digital currency</a:t>
            </a:r>
            <a:r>
              <a:rPr lang="en-US" dirty="0"/>
              <a:t>, without a central bank or single administrator, that can be sent from user to user on the </a:t>
            </a:r>
            <a:r>
              <a:rPr lang="en-US" b="1" dirty="0"/>
              <a:t>peer-to-peer</a:t>
            </a:r>
            <a:r>
              <a:rPr lang="en-US" dirty="0"/>
              <a:t> bitcoin network </a:t>
            </a:r>
            <a:r>
              <a:rPr lang="en-US" b="1" dirty="0"/>
              <a:t>without the need for intermediaries.</a:t>
            </a:r>
          </a:p>
          <a:p>
            <a:r>
              <a:rPr lang="en-US" dirty="0"/>
              <a:t>Feature: Transaction details visible to public, user info(wallet address) encrypted.</a:t>
            </a:r>
          </a:p>
          <a:p>
            <a:r>
              <a:rPr lang="en-US" dirty="0"/>
              <a:t>Where to buy? Bank, platform, person.</a:t>
            </a:r>
          </a:p>
          <a:p>
            <a:r>
              <a:rPr lang="en-US" dirty="0"/>
              <a:t>Purpose: investment, asset risk transfer(</a:t>
            </a:r>
            <a:r>
              <a:rPr lang="en-US" altLang="zh-CN" dirty="0"/>
              <a:t>Wall Street, Goldman Sachs, rich people</a:t>
            </a:r>
            <a:r>
              <a:rPr lang="en-US" dirty="0"/>
              <a:t>),etc. </a:t>
            </a:r>
          </a:p>
          <a:p>
            <a:r>
              <a:rPr lang="en-US" dirty="0"/>
              <a:t>*Transactions unrelated to your payment due to peer to peer</a:t>
            </a:r>
          </a:p>
          <a:p>
            <a:endParaRPr lang="en-US" b="1" dirty="0"/>
          </a:p>
        </p:txBody>
      </p:sp>
    </p:spTree>
    <p:extLst>
      <p:ext uri="{BB962C8B-B14F-4D97-AF65-F5344CB8AC3E}">
        <p14:creationId xmlns:p14="http://schemas.microsoft.com/office/powerpoint/2010/main" val="388063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2580-A62E-2D49-B24D-AA1C5689F61E}"/>
              </a:ext>
            </a:extLst>
          </p:cNvPr>
          <p:cNvSpPr>
            <a:spLocks noGrp="1"/>
          </p:cNvSpPr>
          <p:nvPr>
            <p:ph type="title"/>
          </p:nvPr>
        </p:nvSpPr>
        <p:spPr/>
        <p:txBody>
          <a:bodyPr/>
          <a:lstStyle/>
          <a:p>
            <a:r>
              <a:rPr lang="en-US" dirty="0"/>
              <a:t>“Black Card”</a:t>
            </a:r>
          </a:p>
        </p:txBody>
      </p:sp>
      <p:sp>
        <p:nvSpPr>
          <p:cNvPr id="3" name="Content Placeholder 2">
            <a:extLst>
              <a:ext uri="{FF2B5EF4-FFF2-40B4-BE49-F238E27FC236}">
                <a16:creationId xmlns:a16="http://schemas.microsoft.com/office/drawing/2014/main" id="{66B74457-0A1E-CC40-A52F-063933F86826}"/>
              </a:ext>
            </a:extLst>
          </p:cNvPr>
          <p:cNvSpPr>
            <a:spLocks noGrp="1"/>
          </p:cNvSpPr>
          <p:nvPr>
            <p:ph idx="1"/>
          </p:nvPr>
        </p:nvSpPr>
        <p:spPr/>
        <p:txBody>
          <a:bodyPr/>
          <a:lstStyle/>
          <a:p>
            <a:r>
              <a:rPr lang="en-US" dirty="0"/>
              <a:t>The privileges of a black card include </a:t>
            </a:r>
            <a:r>
              <a:rPr lang="en-US" b="1" dirty="0"/>
              <a:t>upgrades and special permissions for rental cars and access to</a:t>
            </a:r>
            <a:r>
              <a:rPr lang="en-US" dirty="0"/>
              <a:t> some of the most breathtaking hotel suites in hard-to-reach destinations. Black cards also offer private concierge service, and some are even rumored to provide charter jet service.</a:t>
            </a:r>
          </a:p>
          <a:p>
            <a:r>
              <a:rPr lang="en-US" dirty="0"/>
              <a:t>Gift Card generated by a counter</a:t>
            </a:r>
          </a:p>
          <a:p>
            <a:r>
              <a:rPr lang="en-US" dirty="0"/>
              <a:t>In this case, never pay back to the issue bank for the black card</a:t>
            </a:r>
          </a:p>
          <a:p>
            <a:r>
              <a:rPr lang="en-US" dirty="0"/>
              <a:t>This will cause bad debts</a:t>
            </a:r>
          </a:p>
        </p:txBody>
      </p:sp>
    </p:spTree>
    <p:extLst>
      <p:ext uri="{BB962C8B-B14F-4D97-AF65-F5344CB8AC3E}">
        <p14:creationId xmlns:p14="http://schemas.microsoft.com/office/powerpoint/2010/main" val="386234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81B9-9047-5040-A363-2039367F033A}"/>
              </a:ext>
            </a:extLst>
          </p:cNvPr>
          <p:cNvSpPr>
            <a:spLocks noGrp="1"/>
          </p:cNvSpPr>
          <p:nvPr>
            <p:ph type="title"/>
          </p:nvPr>
        </p:nvSpPr>
        <p:spPr/>
        <p:txBody>
          <a:bodyPr/>
          <a:lstStyle/>
          <a:p>
            <a:r>
              <a:rPr lang="en-US" dirty="0"/>
              <a:t>Gift Card</a:t>
            </a:r>
          </a:p>
        </p:txBody>
      </p:sp>
      <p:sp>
        <p:nvSpPr>
          <p:cNvPr id="3" name="Content Placeholder 2">
            <a:extLst>
              <a:ext uri="{FF2B5EF4-FFF2-40B4-BE49-F238E27FC236}">
                <a16:creationId xmlns:a16="http://schemas.microsoft.com/office/drawing/2014/main" id="{C052DC0D-CFBF-5240-B6FD-A121326527A9}"/>
              </a:ext>
            </a:extLst>
          </p:cNvPr>
          <p:cNvSpPr>
            <a:spLocks noGrp="1"/>
          </p:cNvSpPr>
          <p:nvPr>
            <p:ph idx="1"/>
          </p:nvPr>
        </p:nvSpPr>
        <p:spPr/>
        <p:txBody>
          <a:bodyPr/>
          <a:lstStyle/>
          <a:p>
            <a:r>
              <a:rPr lang="en-US" b="0" i="0" dirty="0">
                <a:solidFill>
                  <a:srgbClr val="202124"/>
                </a:solidFill>
                <a:effectLst/>
                <a:latin typeface="Roboto" panose="020B0604020202020204" pitchFamily="2" charset="0"/>
              </a:rPr>
              <a:t>A gift card is a form of payment that can be </a:t>
            </a:r>
            <a:r>
              <a:rPr lang="en-US" b="1" i="0" dirty="0">
                <a:solidFill>
                  <a:srgbClr val="202124"/>
                </a:solidFill>
                <a:effectLst/>
                <a:latin typeface="Roboto" panose="020B0604020202020204" pitchFamily="2" charset="0"/>
              </a:rPr>
              <a:t>used to make purchases at retail stores, gas stations, restaurants, and other locations</a:t>
            </a:r>
            <a:r>
              <a:rPr lang="en-US" b="0" i="0" dirty="0">
                <a:solidFill>
                  <a:srgbClr val="202124"/>
                </a:solidFill>
                <a:effectLst/>
                <a:latin typeface="Roboto" panose="020B0604020202020204" pitchFamily="2" charset="0"/>
              </a:rPr>
              <a:t>. </a:t>
            </a:r>
            <a:r>
              <a:rPr lang="en-US" dirty="0"/>
              <a:t>for example, </a:t>
            </a:r>
            <a:r>
              <a:rPr lang="en-US" b="1" dirty="0"/>
              <a:t>Apple Gift Card</a:t>
            </a:r>
          </a:p>
          <a:p>
            <a:r>
              <a:rPr lang="en-US" b="0" i="0" dirty="0">
                <a:solidFill>
                  <a:srgbClr val="202124"/>
                </a:solidFill>
                <a:effectLst/>
                <a:latin typeface="Roboto" panose="020B0604020202020204" pitchFamily="2" charset="0"/>
              </a:rPr>
              <a:t>Scammers love them, too. It gives them numerous, virtually </a:t>
            </a:r>
            <a:r>
              <a:rPr lang="en-US" b="1" i="0" dirty="0">
                <a:solidFill>
                  <a:srgbClr val="202124"/>
                </a:solidFill>
                <a:effectLst/>
                <a:latin typeface="Roboto" panose="020B0604020202020204" pitchFamily="2" charset="0"/>
              </a:rPr>
              <a:t>untraceable</a:t>
            </a:r>
            <a:r>
              <a:rPr lang="en-US" b="0" i="0" dirty="0">
                <a:solidFill>
                  <a:srgbClr val="202124"/>
                </a:solidFill>
                <a:effectLst/>
                <a:latin typeface="Roboto" panose="020B0604020202020204" pitchFamily="2" charset="0"/>
              </a:rPr>
              <a:t> ways to steal. </a:t>
            </a:r>
          </a:p>
          <a:p>
            <a:r>
              <a:rPr lang="en-US" b="1" i="0" dirty="0">
                <a:solidFill>
                  <a:srgbClr val="202124"/>
                </a:solidFill>
                <a:effectLst/>
                <a:latin typeface="Roboto" panose="020B0604020202020204" pitchFamily="2" charset="0"/>
              </a:rPr>
              <a:t>Once it's spent, you almost certainly can't get it back</a:t>
            </a:r>
            <a:r>
              <a:rPr lang="en-US" b="0" i="0" dirty="0">
                <a:solidFill>
                  <a:srgbClr val="202124"/>
                </a:solidFill>
                <a:effectLst/>
                <a:latin typeface="Roboto" panose="020B0604020202020204" pitchFamily="2" charset="0"/>
              </a:rPr>
              <a:t>. Fraudsters have developed two distinct ways to exploit that fact: gift card payment scams and outright gift card theft.</a:t>
            </a:r>
            <a:endParaRPr lang="en-US" dirty="0"/>
          </a:p>
        </p:txBody>
      </p:sp>
    </p:spTree>
    <p:extLst>
      <p:ext uri="{BB962C8B-B14F-4D97-AF65-F5344CB8AC3E}">
        <p14:creationId xmlns:p14="http://schemas.microsoft.com/office/powerpoint/2010/main" val="131489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9B42-A3D8-4275-869D-07D6F02B63BC}"/>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E13AEB0A-B852-444E-A050-C04497028A10}"/>
              </a:ext>
            </a:extLst>
          </p:cNvPr>
          <p:cNvSpPr>
            <a:spLocks noGrp="1"/>
          </p:cNvSpPr>
          <p:nvPr>
            <p:ph idx="1"/>
          </p:nvPr>
        </p:nvSpPr>
        <p:spPr/>
        <p:txBody>
          <a:bodyPr>
            <a:normAutofit lnSpcReduction="10000"/>
          </a:bodyPr>
          <a:lstStyle/>
          <a:p>
            <a:r>
              <a:rPr lang="en-US" dirty="0"/>
              <a:t>Seller</a:t>
            </a:r>
          </a:p>
          <a:p>
            <a:pPr lvl="1"/>
            <a:r>
              <a:rPr lang="en-US" dirty="0"/>
              <a:t>Resources: goods by using black card, Apple gift card, etc., gift card calculator(calculate card number and pin), steal, low rate from other sellers</a:t>
            </a:r>
          </a:p>
          <a:p>
            <a:r>
              <a:rPr lang="en-US" dirty="0"/>
              <a:t>Buyer</a:t>
            </a:r>
          </a:p>
          <a:p>
            <a:pPr lvl="1"/>
            <a:r>
              <a:rPr lang="en-US" dirty="0"/>
              <a:t>holding wealth with bitcoin in advance(meaning invest early in bitcoin)</a:t>
            </a:r>
          </a:p>
          <a:p>
            <a:pPr lvl="1"/>
            <a:r>
              <a:rPr lang="en-US" dirty="0"/>
              <a:t>Holding platform/game to sell the goods that purchased from the sellers</a:t>
            </a:r>
          </a:p>
          <a:p>
            <a:pPr lvl="1"/>
            <a:r>
              <a:rPr lang="en-US" dirty="0"/>
              <a:t>Selling in games with no cost, because the bitcoin is almost no cost to buyer</a:t>
            </a:r>
          </a:p>
          <a:p>
            <a:r>
              <a:rPr lang="en-US" dirty="0"/>
              <a:t>Middle part</a:t>
            </a:r>
          </a:p>
          <a:p>
            <a:pPr lvl="1"/>
            <a:r>
              <a:rPr lang="en-US" dirty="0"/>
              <a:t>Having an account or response for using the platform</a:t>
            </a:r>
          </a:p>
          <a:p>
            <a:pPr lvl="1"/>
            <a:r>
              <a:rPr lang="en-US" dirty="0"/>
              <a:t>Purchase gems in game with game account that buyer provided</a:t>
            </a:r>
          </a:p>
          <a:p>
            <a:pPr lvl="1"/>
            <a:r>
              <a:rPr lang="en-US" dirty="0"/>
              <a:t>Confirm the Apple gift card information in this case</a:t>
            </a:r>
          </a:p>
        </p:txBody>
      </p:sp>
      <p:pic>
        <p:nvPicPr>
          <p:cNvPr id="6" name="Content Placeholder 4">
            <a:extLst>
              <a:ext uri="{FF2B5EF4-FFF2-40B4-BE49-F238E27FC236}">
                <a16:creationId xmlns:a16="http://schemas.microsoft.com/office/drawing/2014/main" id="{E269F278-AC31-40EB-9EB2-DD1448C96F4A}"/>
              </a:ext>
            </a:extLst>
          </p:cNvPr>
          <p:cNvPicPr>
            <a:picLocks noChangeAspect="1"/>
          </p:cNvPicPr>
          <p:nvPr/>
        </p:nvPicPr>
        <p:blipFill>
          <a:blip r:embed="rId3"/>
          <a:stretch>
            <a:fillRect/>
          </a:stretch>
        </p:blipFill>
        <p:spPr>
          <a:xfrm>
            <a:off x="6845968" y="87284"/>
            <a:ext cx="5346032" cy="2124921"/>
          </a:xfrm>
          <a:prstGeom prst="rect">
            <a:avLst/>
          </a:prstGeom>
        </p:spPr>
      </p:pic>
    </p:spTree>
    <p:extLst>
      <p:ext uri="{BB962C8B-B14F-4D97-AF65-F5344CB8AC3E}">
        <p14:creationId xmlns:p14="http://schemas.microsoft.com/office/powerpoint/2010/main" val="130991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98C6D5-4321-45C5-B23E-1394A36B88CA}"/>
              </a:ext>
            </a:extLst>
          </p:cNvPr>
          <p:cNvSpPr>
            <a:spLocks noGrp="1"/>
          </p:cNvSpPr>
          <p:nvPr>
            <p:ph idx="1"/>
          </p:nvPr>
        </p:nvSpPr>
        <p:spPr>
          <a:xfrm>
            <a:off x="324853" y="875131"/>
            <a:ext cx="11542294" cy="5858544"/>
          </a:xfrm>
        </p:spPr>
        <p:txBody>
          <a:bodyPr>
            <a:normAutofit lnSpcReduction="10000"/>
          </a:bodyPr>
          <a:lstStyle/>
          <a:p>
            <a:r>
              <a:rPr lang="en-US" dirty="0"/>
              <a:t>Seller: Good morning, bro, I have an Apple gift card($100) for $90, would like to buy it?</a:t>
            </a:r>
          </a:p>
          <a:p>
            <a:r>
              <a:rPr lang="en-US" dirty="0"/>
              <a:t>Buyer: Sure thing, let me take a look.</a:t>
            </a:r>
          </a:p>
          <a:p>
            <a:r>
              <a:rPr lang="en-US" dirty="0"/>
              <a:t>……</a:t>
            </a:r>
          </a:p>
          <a:p>
            <a:r>
              <a:rPr lang="en-US" dirty="0"/>
              <a:t>Seller send picture of the gift card to buyer, then buyer transfer to the middle part, to confirm the gift card has the value, then return to the buyer. If all good, buyer pay seller the same value of bitcoin(with only how much bitcoin send to the seller). </a:t>
            </a:r>
            <a:r>
              <a:rPr lang="en-US" b="1" dirty="0"/>
              <a:t>Buyer will also pay middle part partial amount of benefit from seller itself. </a:t>
            </a:r>
          </a:p>
          <a:p>
            <a:r>
              <a:rPr lang="en-US" dirty="0"/>
              <a:t>During this period, </a:t>
            </a:r>
            <a:r>
              <a:rPr lang="en-US" b="1" dirty="0"/>
              <a:t>Apple will only recognize that middle part was using the gift card and link the account to that gift card, remember this.</a:t>
            </a:r>
          </a:p>
          <a:p>
            <a:r>
              <a:rPr lang="en-US" dirty="0"/>
              <a:t>Later, middle part spend all value store in the apple account for buying gems in games with game account that buyer provided.</a:t>
            </a:r>
          </a:p>
          <a:p>
            <a:r>
              <a:rPr lang="en-US" dirty="0"/>
              <a:t>Then, buyer sell their gems to other peoples to make money.</a:t>
            </a:r>
          </a:p>
        </p:txBody>
      </p:sp>
      <p:sp>
        <p:nvSpPr>
          <p:cNvPr id="4" name="Content Placeholder 2">
            <a:extLst>
              <a:ext uri="{FF2B5EF4-FFF2-40B4-BE49-F238E27FC236}">
                <a16:creationId xmlns:a16="http://schemas.microsoft.com/office/drawing/2014/main" id="{0275C856-FFC5-4C7B-9B43-D5D0B24B66C4}"/>
              </a:ext>
            </a:extLst>
          </p:cNvPr>
          <p:cNvSpPr txBox="1">
            <a:spLocks/>
          </p:cNvSpPr>
          <p:nvPr/>
        </p:nvSpPr>
        <p:spPr>
          <a:xfrm>
            <a:off x="324853" y="389857"/>
            <a:ext cx="11542294" cy="6343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Example (the communication in encrypted system like peer to peer)</a:t>
            </a:r>
          </a:p>
          <a:p>
            <a:endParaRPr lang="en-US" dirty="0"/>
          </a:p>
        </p:txBody>
      </p:sp>
      <p:pic>
        <p:nvPicPr>
          <p:cNvPr id="5" name="Picture 4">
            <a:extLst>
              <a:ext uri="{FF2B5EF4-FFF2-40B4-BE49-F238E27FC236}">
                <a16:creationId xmlns:a16="http://schemas.microsoft.com/office/drawing/2014/main" id="{F883CF6F-DDCB-48D6-A379-8EC1A9025D69}"/>
              </a:ext>
            </a:extLst>
          </p:cNvPr>
          <p:cNvPicPr>
            <a:picLocks noChangeAspect="1"/>
          </p:cNvPicPr>
          <p:nvPr/>
        </p:nvPicPr>
        <p:blipFill>
          <a:blip r:embed="rId2"/>
          <a:stretch>
            <a:fillRect/>
          </a:stretch>
        </p:blipFill>
        <p:spPr>
          <a:xfrm>
            <a:off x="6096000" y="1550665"/>
            <a:ext cx="5835316" cy="1027804"/>
          </a:xfrm>
          <a:prstGeom prst="rect">
            <a:avLst/>
          </a:prstGeom>
        </p:spPr>
      </p:pic>
    </p:spTree>
    <p:extLst>
      <p:ext uri="{BB962C8B-B14F-4D97-AF65-F5344CB8AC3E}">
        <p14:creationId xmlns:p14="http://schemas.microsoft.com/office/powerpoint/2010/main" val="1252402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1082</Words>
  <Application>Microsoft Macintosh PowerPoint</Application>
  <PresentationFormat>Widescreen</PresentationFormat>
  <Paragraphs>66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Roboto</vt:lpstr>
      <vt:lpstr>Office Theme</vt:lpstr>
      <vt:lpstr>Make Money Bitcoin is Just A Tool</vt:lpstr>
      <vt:lpstr>Overview</vt:lpstr>
      <vt:lpstr>Black Market</vt:lpstr>
      <vt:lpstr>Grey Market</vt:lpstr>
      <vt:lpstr>Bitcoin</vt:lpstr>
      <vt:lpstr>“Black Card”</vt:lpstr>
      <vt:lpstr>Gift Card</vt:lpstr>
      <vt:lpstr>Process</vt:lpstr>
      <vt:lpstr>PowerPoint Presentation</vt:lpstr>
      <vt:lpstr>PowerPoint Presentation</vt:lpstr>
      <vt:lpstr>PowerPoint Presentation</vt:lpstr>
      <vt:lpstr>Government doesn’t like bitcoin</vt:lpstr>
      <vt:lpstr>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Changrui Li</dc:creator>
  <cp:lastModifiedBy>Changrui Li</cp:lastModifiedBy>
  <cp:revision>103</cp:revision>
  <dcterms:created xsi:type="dcterms:W3CDTF">2021-11-08T20:41:17Z</dcterms:created>
  <dcterms:modified xsi:type="dcterms:W3CDTF">2021-11-11T17:02:47Z</dcterms:modified>
</cp:coreProperties>
</file>