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23a775b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23a775b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23a775b7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23a775b7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3f0d2b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3f0d2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3f0d2b7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e3f0d2b7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c178fef4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c178fef4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e0107d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e0107d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3f0d2b72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3f0d2b72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e2cb579e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e2cb579e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e0107d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e0107d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23a775b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23a775b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sgeography.com/mapping-the-ocean-floor-water-bathymetry-data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6.jpg"/><Relationship Id="rId7" Type="http://schemas.openxmlformats.org/officeDocument/2006/relationships/hyperlink" Target="https://www.tankmuseum.org/home" TargetMode="External"/><Relationship Id="rId8" Type="http://schemas.openxmlformats.org/officeDocument/2006/relationships/hyperlink" Target="http://www.frf.usace.army.mil/crab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isoptera.lcsc.edu/~jamcdonald/reu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8170375" y="3252625"/>
            <a:ext cx="591900" cy="86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1680300" y="675700"/>
            <a:ext cx="5783400" cy="16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Surfzone Bathymetry Estimation using Unmanned Aerial Systems</a:t>
            </a:r>
            <a:endParaRPr sz="34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600950" y="2875425"/>
            <a:ext cx="5993700" cy="19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Jesse McDonald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Jason Pollard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Mentored by Dr. Michael J Starek and Dr. Kar Dulal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 to Kevin Wilson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Texas A&amp;M - Corpus Christi</a:t>
            </a:r>
            <a:endParaRPr sz="180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25" y="3726600"/>
            <a:ext cx="947927" cy="95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151" y="3204450"/>
            <a:ext cx="870251" cy="147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/>
              <a:t>References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87900" y="1489825"/>
            <a:ext cx="8273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Brouwer, R. L., De Schipper, M.,A., Rynne, P. F., Graham, F. J., Reniers, A. J. H. M., &amp; Macmahan, J. H. (2015). Surfzone monitoring using rotary wing unmanned aerial vehicles. Journal of Atmospheric and Oceanic Technology, 32(4), 855-863.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</a:pPr>
            <a:r>
              <a:rPr lang="en"/>
              <a:t>Chapman, H., &amp; O’Connor, H. (2019). Particle Image Velocimetry to Determine Wave Properties using Unmanned Aerial Systems. Submitted for publication.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❏"/>
            </a:pPr>
            <a:r>
              <a:rPr lang="en">
                <a:solidFill>
                  <a:srgbClr val="FFFFFF"/>
                </a:solidFill>
              </a:rPr>
              <a:t>Sun, Shih-Heng, et al. “Imaging-Based Nearshore Bathymetry Measurement Using an Unmanned Aircraft System.” </a:t>
            </a:r>
            <a:r>
              <a:rPr i="1" lang="en">
                <a:solidFill>
                  <a:srgbClr val="FFFFFF"/>
                </a:solidFill>
              </a:rPr>
              <a:t>Journal of Waterway, Port, Coastal, and Ocean Engineering</a:t>
            </a:r>
            <a:r>
              <a:rPr lang="en">
                <a:solidFill>
                  <a:srgbClr val="FFFFFF"/>
                </a:solidFill>
              </a:rPr>
              <a:t>, vol. 145, no. 2, 2019, p. 04019002., doi:10.1061/(asce)ww.1943-5460.0000502.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Sources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[1] T. Kearns, and Joe Breman, "Bathymetry-The art and science of seafloor modeling for modern applications."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Ocean globe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pp. 1-36, 2010.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[2] J. Dugan, W. Morris, K. Vierra, C. Piotrowski, G. Farruggia, D. Campion, “Jetski-based nearshore bathymetric and current survey system,”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Journal of Coastal Research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17, pp. 900-908, 2001.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[3] T.C. Lippmann and R. A. Holman. "The spatial and temporal variability of sand bar morphology."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Journal of Geophysical Research: Oceans,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vol. 95.c7, pp. 11575-11590, 1990.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[4] "How to Avoid Getting Caught in a Rip Current,"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Weather Service, Mar.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2019. [Online]. Available: https://www.weather.gov/safety/ripcurrent. [Accessed Jun. 15, 2019].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[5] M.J. Westoby, J. Brasington, N. Glasser, M. Hambrey, and J.M. Reynolds, “‘Structure-from-Motion’Photogrammetry: A Low-Cost, Effective Tool for Geoscience Applications,”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Geomorphology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179, pp. 300-314, 2012.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3"/>
          <p:cNvSpPr txBox="1"/>
          <p:nvPr>
            <p:ph idx="2" type="body"/>
          </p:nvPr>
        </p:nvSpPr>
        <p:spPr>
          <a:xfrm>
            <a:off x="4756200" y="25975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[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6] M.J. Starek, T. Davis, D. Prouty, and J. Berryhill, “Small-Scale UAS for Geoinformatics Applications on an Island Campus,”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Ubiquitous Positioning Indoor Navigation and Location Based Service (UPINLBS),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pp. 120-127, IEEE, Nov. 2014.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[7] M.J. Starek, and J. Giessel, July. Fusion of UAS-Based Structure-From-Motion and Optical Inversion for Seamless Topo-bathymetric Mapping,”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International Geoscience and Remote Sensing Symposium (IGARSS)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pp. 2999-3002, IEEE, 2017.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[8] R. Slocum and C. Parrish, “Simulated imagery rendering workflow for UAS-based photogrammetric 3D reconstruction accuracy assessments,”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Remote Sensing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vol. 9.4, pp. 396, 2017.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[9] S. Sun, W. Chuang, K. Chang, K. Young, J., Kaihatu, T. Huff, and R. Feagin, “Imaging-Based Nearshore Bathymetry Measurement Using an Unmanned Aircraft System,”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Journal of Waterway, Port, Coastal, and Ocean Engineering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vol. 145.2, Mar. 2019.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[10] H. O’Connor and H. Chapman, “Particle image velocimetry to determine wave properties using unmanned aerial systems,” School of Engineering and Computing Sciences, Texas A&amp;M University-Corpus Christi, Corpus Christi TX, USA, Tech. Report, 2018.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[11]</a:t>
            </a:r>
            <a:r>
              <a:rPr b="1" lang="en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Z. Taylor, R. Gurka, G. Kopp, A. Liberzon, “Long-Duration Time-Resolved PIV to Study Unsteady Aerodynamics,” </a:t>
            </a:r>
            <a:r>
              <a:rPr i="1"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Transactions on Instrumentation and Measurement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vol. 59, no.12, pp. 3262-3269, Dec. 2010.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Bathymetry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Measurement  of water depth</a:t>
            </a:r>
            <a:endParaRPr/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 Oceans, seas, or lakes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Sandbars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Motivation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Surveying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Beach conservation research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Rip current detection </a:t>
            </a:r>
            <a:endParaRPr/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80% beach fatalities</a:t>
            </a:r>
            <a:endParaRPr/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100x more dangerous than shark attacks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756200" y="4137775"/>
            <a:ext cx="39999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 current bathymetry </a:t>
            </a:r>
            <a:r>
              <a:rPr lang="en" sz="800"/>
              <a:t>http://www.ripcurrents.com/ripcurrents101.html</a:t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489825"/>
            <a:ext cx="3619500" cy="26479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 of Traditional Methods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85050" y="1373900"/>
            <a:ext cx="4075200" cy="32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Sonar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Requires large ship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Thrown off by waves 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Too large for surfzone</a:t>
            </a:r>
            <a:br>
              <a:rPr lang="en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Traditional Surveying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Slow, Tedious, Expensive, Dangerous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Equipment is expensive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Higher environmental impact</a:t>
            </a:r>
            <a:br>
              <a:rPr lang="en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Lidar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Requires crystal clear water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Water bends light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Waves are even worse</a:t>
            </a:r>
            <a:endParaRPr/>
          </a:p>
        </p:txBody>
      </p:sp>
      <p:sp>
        <p:nvSpPr>
          <p:cNvPr id="83" name="Google Shape;83;p15"/>
          <p:cNvSpPr txBox="1"/>
          <p:nvPr>
            <p:ph idx="2" type="body"/>
          </p:nvPr>
        </p:nvSpPr>
        <p:spPr>
          <a:xfrm>
            <a:off x="3733775" y="2276575"/>
            <a:ext cx="23727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https://gisgeography.com/mapping-the-ocean-floor-water-bathymetry-data/</a:t>
            </a:r>
            <a:endParaRPr sz="700"/>
          </a:p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700" y="1422025"/>
            <a:ext cx="1988250" cy="9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9237" y="3892375"/>
            <a:ext cx="1943184" cy="9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9225" y="2644200"/>
            <a:ext cx="1943175" cy="104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3733775" y="3594775"/>
            <a:ext cx="23727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https://www.tankmuseum.org/home</a:t>
            </a:r>
            <a:endParaRPr sz="900"/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6106475" y="4836650"/>
            <a:ext cx="23727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http://www.frf.usace.army.mil/crab.html</a:t>
            </a:r>
            <a:endParaRPr sz="900"/>
          </a:p>
        </p:txBody>
      </p:sp>
      <p:sp>
        <p:nvSpPr>
          <p:cNvPr id="90" name="Google Shape;90;p15"/>
          <p:cNvSpPr txBox="1"/>
          <p:nvPr>
            <p:ph idx="2" type="body"/>
          </p:nvPr>
        </p:nvSpPr>
        <p:spPr>
          <a:xfrm>
            <a:off x="3604475" y="2366288"/>
            <a:ext cx="23727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Duck Amphibious Vehicle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4638" y="1441038"/>
            <a:ext cx="2320325" cy="34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6038450" y="1373900"/>
            <a:ext cx="23727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Coastal Research Amphibious Buggy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C.R.A.B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87900" y="15038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Wave </a:t>
            </a:r>
            <a:r>
              <a:rPr lang="en"/>
              <a:t>Bathymetry Equation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Estimates wave velocity from water depth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Run it backwards!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Particle Image Velocimetry (PIV)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Method used for determining the velocity of particles in fluids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Traditionally uses seeded tracer particles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Unmanned Aerial </a:t>
            </a:r>
            <a:r>
              <a:rPr lang="en"/>
              <a:t>Systems</a:t>
            </a:r>
            <a:r>
              <a:rPr lang="en" sz="1400"/>
              <a:t> (UA</a:t>
            </a:r>
            <a:r>
              <a:rPr lang="en"/>
              <a:t>S</a:t>
            </a:r>
            <a:r>
              <a:rPr lang="en" sz="1400"/>
              <a:t>)	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Used to capture surfzone video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Phantom 4 Pro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5653050" y="1543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Higher Frame Rate vs. Lower Frame Rate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has the best impact on outcomes?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60fps, 30fps?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Flight Altitude Above Ground Level (ABG)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there a best elevation to capture images?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75m, 50m?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499813"/>
            <a:ext cx="1265250" cy="6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b="61246" l="71921" r="0" t="0"/>
          <a:stretch/>
        </p:blipFill>
        <p:spPr>
          <a:xfrm>
            <a:off x="4415575" y="2277800"/>
            <a:ext cx="1209701" cy="11672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7800" y="3618899"/>
            <a:ext cx="1265250" cy="11672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</a:t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2458" r="0" t="45067"/>
          <a:stretch/>
        </p:blipFill>
        <p:spPr>
          <a:xfrm>
            <a:off x="4694099" y="949200"/>
            <a:ext cx="3839425" cy="17935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794" y="3165662"/>
            <a:ext cx="1886720" cy="157206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7"/>
          <p:cNvSpPr txBox="1"/>
          <p:nvPr/>
        </p:nvSpPr>
        <p:spPr>
          <a:xfrm>
            <a:off x="6450100" y="3282541"/>
            <a:ext cx="2148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Ground Control Target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488425" y="949200"/>
            <a:ext cx="2737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Depth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Measuring Tools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0975" y="2968422"/>
            <a:ext cx="3188438" cy="1793502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7"/>
          <p:cNvSpPr/>
          <p:nvPr/>
        </p:nvSpPr>
        <p:spPr>
          <a:xfrm flipH="1" rot="10800000">
            <a:off x="3300671" y="3362922"/>
            <a:ext cx="432300" cy="290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7"/>
          <p:cNvCxnSpPr/>
          <p:nvPr/>
        </p:nvCxnSpPr>
        <p:spPr>
          <a:xfrm>
            <a:off x="3298531" y="3650483"/>
            <a:ext cx="1234800" cy="756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/>
          <p:cNvCxnSpPr/>
          <p:nvPr/>
        </p:nvCxnSpPr>
        <p:spPr>
          <a:xfrm flipH="1" rot="10800000">
            <a:off x="3309160" y="3165648"/>
            <a:ext cx="1209600" cy="197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7"/>
          <p:cNvCxnSpPr/>
          <p:nvPr/>
        </p:nvCxnSpPr>
        <p:spPr>
          <a:xfrm>
            <a:off x="3719477" y="3645155"/>
            <a:ext cx="2586600" cy="74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7"/>
          <p:cNvCxnSpPr/>
          <p:nvPr/>
        </p:nvCxnSpPr>
        <p:spPr>
          <a:xfrm flipH="1" rot="10800000">
            <a:off x="3724806" y="3225948"/>
            <a:ext cx="2588400" cy="136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8673" y="3165553"/>
            <a:ext cx="1794552" cy="1221123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7"/>
          <p:cNvSpPr txBox="1"/>
          <p:nvPr/>
        </p:nvSpPr>
        <p:spPr>
          <a:xfrm>
            <a:off x="4341800" y="3937216"/>
            <a:ext cx="2148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DJI Phantom 4 Pro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442675" y="4386666"/>
            <a:ext cx="2148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Bob Hall Pier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387900" y="15038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Depth Measuring tools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Striped every 10cm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Ground Control Targets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Surveyed in references 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Depth Inverted from Wave Velocity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87900" y="1489825"/>
            <a:ext cx="3999900" cy="3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Current automated method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Average </a:t>
            </a:r>
            <a:r>
              <a:rPr lang="en" sz="1400"/>
              <a:t>velocities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Run bathymetry on average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Automated issues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Only data at wave crest is needed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Depth off by nonuniform linear constant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Still </a:t>
            </a:r>
            <a:r>
              <a:rPr lang="en" sz="1800"/>
              <a:t>useful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Finds sandbar geometry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Known depths allow the constant to be found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15536" l="9603" r="5636" t="10340"/>
          <a:stretch/>
        </p:blipFill>
        <p:spPr>
          <a:xfrm rot="-1">
            <a:off x="4239850" y="1489826"/>
            <a:ext cx="4516250" cy="2321474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939925" y="4039225"/>
            <a:ext cx="31161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Lighter</a:t>
            </a:r>
            <a:r>
              <a:rPr lang="en" sz="1800"/>
              <a:t> = Deeper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50m Point Clouds					75m Point Clouds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566538"/>
            <a:ext cx="3962941" cy="2180286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19"/>
          <p:cNvSpPr/>
          <p:nvPr/>
        </p:nvSpPr>
        <p:spPr>
          <a:xfrm>
            <a:off x="3267304" y="1745677"/>
            <a:ext cx="81900" cy="88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3267300" y="1152600"/>
            <a:ext cx="1237200" cy="18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60fps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30fps</a:t>
            </a:r>
            <a:endParaRPr sz="1200"/>
          </a:p>
        </p:txBody>
      </p:sp>
      <p:sp>
        <p:nvSpPr>
          <p:cNvPr id="142" name="Google Shape;142;p19"/>
          <p:cNvSpPr/>
          <p:nvPr/>
        </p:nvSpPr>
        <p:spPr>
          <a:xfrm>
            <a:off x="3267304" y="1883352"/>
            <a:ext cx="81900" cy="8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2" type="body"/>
          </p:nvPr>
        </p:nvSpPr>
        <p:spPr>
          <a:xfrm>
            <a:off x="1291039" y="2975692"/>
            <a:ext cx="2165100" cy="68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View</a:t>
            </a:r>
            <a:endParaRPr/>
          </a:p>
        </p:txBody>
      </p:sp>
      <p:sp>
        <p:nvSpPr>
          <p:cNvPr id="144" name="Google Shape;144;p19"/>
          <p:cNvSpPr txBox="1"/>
          <p:nvPr>
            <p:ph idx="2" type="body"/>
          </p:nvPr>
        </p:nvSpPr>
        <p:spPr>
          <a:xfrm>
            <a:off x="1472603" y="1454033"/>
            <a:ext cx="1850700" cy="6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60fps vs 30fps</a:t>
            </a:r>
            <a:r>
              <a:rPr lang="en"/>
              <a:t> 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891" y="1566550"/>
            <a:ext cx="3821409" cy="21802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19"/>
          <p:cNvSpPr/>
          <p:nvPr/>
        </p:nvSpPr>
        <p:spPr>
          <a:xfrm>
            <a:off x="7734954" y="3459177"/>
            <a:ext cx="83100" cy="89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idx="2" type="body"/>
          </p:nvPr>
        </p:nvSpPr>
        <p:spPr>
          <a:xfrm>
            <a:off x="7734944" y="3286575"/>
            <a:ext cx="9162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60fps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30fps</a:t>
            </a:r>
            <a:endParaRPr sz="1200"/>
          </a:p>
        </p:txBody>
      </p:sp>
      <p:sp>
        <p:nvSpPr>
          <p:cNvPr id="148" name="Google Shape;148;p19"/>
          <p:cNvSpPr/>
          <p:nvPr/>
        </p:nvSpPr>
        <p:spPr>
          <a:xfrm>
            <a:off x="7734954" y="3599101"/>
            <a:ext cx="83100" cy="8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idx="2" type="body"/>
          </p:nvPr>
        </p:nvSpPr>
        <p:spPr>
          <a:xfrm>
            <a:off x="5720468" y="3181421"/>
            <a:ext cx="1880700" cy="6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View</a:t>
            </a:r>
            <a:endParaRPr/>
          </a:p>
        </p:txBody>
      </p:sp>
      <p:sp>
        <p:nvSpPr>
          <p:cNvPr id="150" name="Google Shape;150;p19"/>
          <p:cNvSpPr txBox="1"/>
          <p:nvPr>
            <p:ph idx="2" type="body"/>
          </p:nvPr>
        </p:nvSpPr>
        <p:spPr>
          <a:xfrm>
            <a:off x="5854252" y="1326550"/>
            <a:ext cx="1880700" cy="6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60fps vs 30fps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387900" y="1489825"/>
            <a:ext cx="39999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❏"/>
            </a:pPr>
            <a:r>
              <a:rPr lang="en"/>
              <a:t>PIV </a:t>
            </a:r>
            <a:r>
              <a:rPr lang="en"/>
              <a:t>conceptually</a:t>
            </a:r>
            <a:r>
              <a:rPr lang="en"/>
              <a:t> Good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❏"/>
            </a:pPr>
            <a:r>
              <a:rPr lang="en"/>
              <a:t>Use Lower Framerates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Use Ground Truth Poles</a:t>
            </a:r>
            <a:endParaRPr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Buried</a:t>
            </a:r>
            <a:r>
              <a:rPr lang="en"/>
              <a:t> 1/3rd pole </a:t>
            </a:r>
            <a:r>
              <a:rPr lang="en"/>
              <a:t>length</a:t>
            </a:r>
            <a:endParaRPr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/>
              <a:t>Checked between flights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875" y="1144125"/>
            <a:ext cx="4571681" cy="3424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	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thanks to the NSF for the REU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 that funded this research and Texas A&amp;M Corpus Christi for hosting the site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S. Long at Lewis-Clark State College and INBRE grant P20GM103408 for use of the data processing server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Kevin Wilson at TAMUCC for piloting the UAS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4756200" y="1489825"/>
            <a:ext cx="3654600" cy="14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code available at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http://isoptera.lcsc.edu/~jamcdonald/reu/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7443069" y="2450129"/>
            <a:ext cx="708900" cy="103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000" y="2392425"/>
            <a:ext cx="1757598" cy="17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3550" y="2392425"/>
            <a:ext cx="1042379" cy="17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